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2" r:id="rId2"/>
  </p:sldMasterIdLst>
  <p:notesMasterIdLst>
    <p:notesMasterId r:id="rId21"/>
  </p:notesMasterIdLst>
  <p:sldIdLst>
    <p:sldId id="257" r:id="rId3"/>
    <p:sldId id="286" r:id="rId4"/>
    <p:sldId id="267" r:id="rId5"/>
    <p:sldId id="268" r:id="rId6"/>
    <p:sldId id="275" r:id="rId7"/>
    <p:sldId id="277" r:id="rId8"/>
    <p:sldId id="269" r:id="rId9"/>
    <p:sldId id="270" r:id="rId10"/>
    <p:sldId id="271" r:id="rId11"/>
    <p:sldId id="272" r:id="rId12"/>
    <p:sldId id="273" r:id="rId13"/>
    <p:sldId id="274" r:id="rId14"/>
    <p:sldId id="284" r:id="rId15"/>
    <p:sldId id="285" r:id="rId16"/>
    <p:sldId id="281" r:id="rId17"/>
    <p:sldId id="278" r:id="rId18"/>
    <p:sldId id="279"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D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1245" autoAdjust="0"/>
  </p:normalViewPr>
  <p:slideViewPr>
    <p:cSldViewPr>
      <p:cViewPr varScale="1">
        <p:scale>
          <a:sx n="53" d="100"/>
          <a:sy n="53" d="100"/>
        </p:scale>
        <p:origin x="183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DD77D-DA53-4448-BF7E-075FBE2BA3CB}" type="datetimeFigureOut">
              <a:rPr lang="en-US" smtClean="0"/>
              <a:t>10/27/2014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F5264-12DC-43B5-AA50-D12792F0F016}" type="slidenum">
              <a:rPr lang="en-US" smtClean="0"/>
              <a:t>‹#›</a:t>
            </a:fld>
            <a:endParaRPr lang="en-US"/>
          </a:p>
        </p:txBody>
      </p:sp>
    </p:spTree>
    <p:extLst>
      <p:ext uri="{BB962C8B-B14F-4D97-AF65-F5344CB8AC3E}">
        <p14:creationId xmlns:p14="http://schemas.microsoft.com/office/powerpoint/2010/main" val="136860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xfrm>
            <a:off x="3884613" y="0"/>
            <a:ext cx="2971800" cy="457200"/>
          </a:xfrm>
          <a:noFill/>
        </p:spPr>
        <p:txBody>
          <a:bodyPr/>
          <a:lstStyle/>
          <a:p>
            <a:fld id="{425A938B-CBC5-4F80-B872-9990892FEE2E}" type="datetime8">
              <a:rPr lang="en-US" sz="1200" smtClean="0">
                <a:latin typeface="Times New Roman" pitchFamily="18" charset="0"/>
              </a:rPr>
              <a:pPr/>
              <a:t>10/27/2014 11:10 AM</a:t>
            </a:fld>
            <a:endParaRPr lang="en-US" sz="1200" smtClean="0">
              <a:latin typeface="Times New Roman" pitchFamily="18" charset="0"/>
            </a:endParaRPr>
          </a:p>
        </p:txBody>
      </p:sp>
      <p:sp>
        <p:nvSpPr>
          <p:cNvPr id="15363" name="Rectangle 6"/>
          <p:cNvSpPr>
            <a:spLocks noGrp="1" noChangeArrowheads="1"/>
          </p:cNvSpPr>
          <p:nvPr>
            <p:ph type="ftr" sz="quarter" idx="4294967295"/>
          </p:nvPr>
        </p:nvSpPr>
        <p:spPr bwMode="auto">
          <a:xfrm>
            <a:off x="0" y="8685213"/>
            <a:ext cx="5675313" cy="457200"/>
          </a:xfrm>
          <a:prstGeom prst="rect">
            <a:avLst/>
          </a:prstGeom>
          <a:noFill/>
          <a:ln>
            <a:miter lim="800000"/>
            <a:headEnd/>
            <a:tailEnd/>
          </a:ln>
        </p:spPr>
        <p:txBody>
          <a:bodyPr anchor="b"/>
          <a:lstStyle/>
          <a:p>
            <a:r>
              <a:rPr lang="en-US" sz="800">
                <a:effectLst/>
                <a:latin typeface="Arial" charset="0"/>
                <a:cs typeface="Arial" charset="0"/>
              </a:rPr>
              <a:t>© 2006 Microsoft Corporation. All rights reserved.</a:t>
            </a:r>
          </a:p>
          <a:p>
            <a:pPr eaLnBrk="0" hangingPunct="0"/>
            <a:r>
              <a:rPr lang="en-US" sz="800">
                <a:effectLst/>
                <a:latin typeface="Arial" charset="0"/>
                <a:cs typeface="Arial" charset="0"/>
              </a:rPr>
              <a:t>This presentation is for informational purposes only. Microsoft makes no warranties, express or implied, in this summary.</a:t>
            </a:r>
            <a:endParaRPr lang="en-US" sz="1200">
              <a:effectLst/>
              <a:latin typeface="Times New Roman" pitchFamily="18" charset="0"/>
              <a:cs typeface="Arial" charset="0"/>
            </a:endParaRPr>
          </a:p>
        </p:txBody>
      </p:sp>
      <p:sp>
        <p:nvSpPr>
          <p:cNvPr id="15364" name="Rectangle 7"/>
          <p:cNvSpPr>
            <a:spLocks noGrp="1" noChangeArrowheads="1"/>
          </p:cNvSpPr>
          <p:nvPr>
            <p:ph type="sldNum" sz="quarter" idx="5"/>
          </p:nvPr>
        </p:nvSpPr>
        <p:spPr>
          <a:xfrm>
            <a:off x="5762625" y="8685213"/>
            <a:ext cx="1093788" cy="457200"/>
          </a:xfrm>
          <a:noFill/>
        </p:spPr>
        <p:txBody>
          <a:bodyPr/>
          <a:lstStyle/>
          <a:p>
            <a:fld id="{1F76D522-BB5C-4A5C-B335-BA0C4D677EE4}" type="slidenum">
              <a:rPr lang="en-US">
                <a:latin typeface="Times New Roman" pitchFamily="18" charset="0"/>
              </a:rPr>
              <a:pPr/>
              <a:t>1</a:t>
            </a:fld>
            <a:endParaRPr lang="en-US">
              <a:latin typeface="Times New Roman" pitchFamily="18" charset="0"/>
            </a:endParaRPr>
          </a:p>
        </p:txBody>
      </p:sp>
      <p:sp>
        <p:nvSpPr>
          <p:cNvPr id="15365" name="Rectangle 4"/>
          <p:cNvSpPr>
            <a:spLocks noGrp="1" noRot="1" noChangeAspect="1" noChangeArrowheads="1" noTextEdit="1"/>
          </p:cNvSpPr>
          <p:nvPr>
            <p:ph type="sldImg"/>
          </p:nvPr>
        </p:nvSpPr>
        <p:spPr>
          <a:ln/>
        </p:spPr>
      </p:sp>
      <p:sp>
        <p:nvSpPr>
          <p:cNvPr id="15366" name="Rectangle 5"/>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855824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F5264-12DC-43B5-AA50-D12792F0F016}" type="slidenum">
              <a:rPr lang="en-US" smtClean="0"/>
              <a:t>10</a:t>
            </a:fld>
            <a:endParaRPr lang="en-US"/>
          </a:p>
        </p:txBody>
      </p:sp>
    </p:spTree>
    <p:extLst>
      <p:ext uri="{BB962C8B-B14F-4D97-AF65-F5344CB8AC3E}">
        <p14:creationId xmlns:p14="http://schemas.microsoft.com/office/powerpoint/2010/main" val="2651634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F5264-12DC-43B5-AA50-D12792F0F016}" type="slidenum">
              <a:rPr lang="en-US" smtClean="0"/>
              <a:t>11</a:t>
            </a:fld>
            <a:endParaRPr lang="en-US"/>
          </a:p>
        </p:txBody>
      </p:sp>
    </p:spTree>
    <p:extLst>
      <p:ext uri="{BB962C8B-B14F-4D97-AF65-F5344CB8AC3E}">
        <p14:creationId xmlns:p14="http://schemas.microsoft.com/office/powerpoint/2010/main" val="3717760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41CF5264-12DC-43B5-AA50-D12792F0F016}" type="slidenum">
              <a:rPr lang="en-US" smtClean="0"/>
              <a:t>12</a:t>
            </a:fld>
            <a:endParaRPr lang="en-US"/>
          </a:p>
        </p:txBody>
      </p:sp>
    </p:spTree>
    <p:extLst>
      <p:ext uri="{BB962C8B-B14F-4D97-AF65-F5344CB8AC3E}">
        <p14:creationId xmlns:p14="http://schemas.microsoft.com/office/powerpoint/2010/main" val="959663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F5264-12DC-43B5-AA50-D12792F0F016}" type="slidenum">
              <a:rPr lang="en-US" smtClean="0"/>
              <a:t>15</a:t>
            </a:fld>
            <a:endParaRPr lang="en-US"/>
          </a:p>
        </p:txBody>
      </p:sp>
    </p:spTree>
    <p:extLst>
      <p:ext uri="{BB962C8B-B14F-4D97-AF65-F5344CB8AC3E}">
        <p14:creationId xmlns:p14="http://schemas.microsoft.com/office/powerpoint/2010/main" val="2228528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CF5264-12DC-43B5-AA50-D12792F0F016}" type="slidenum">
              <a:rPr lang="en-US" smtClean="0"/>
              <a:t>16</a:t>
            </a:fld>
            <a:endParaRPr lang="en-US"/>
          </a:p>
        </p:txBody>
      </p:sp>
    </p:spTree>
    <p:extLst>
      <p:ext uri="{BB962C8B-B14F-4D97-AF65-F5344CB8AC3E}">
        <p14:creationId xmlns:p14="http://schemas.microsoft.com/office/powerpoint/2010/main" val="3978117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41CF5264-12DC-43B5-AA50-D12792F0F016}" type="slidenum">
              <a:rPr lang="en-US" smtClean="0"/>
              <a:t>17</a:t>
            </a:fld>
            <a:endParaRPr lang="en-US"/>
          </a:p>
        </p:txBody>
      </p:sp>
    </p:spTree>
    <p:extLst>
      <p:ext uri="{BB962C8B-B14F-4D97-AF65-F5344CB8AC3E}">
        <p14:creationId xmlns:p14="http://schemas.microsoft.com/office/powerpoint/2010/main" val="317821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CF5264-12DC-43B5-AA50-D12792F0F016}" type="slidenum">
              <a:rPr lang="en-US" smtClean="0"/>
              <a:t>2</a:t>
            </a:fld>
            <a:endParaRPr lang="en-US"/>
          </a:p>
        </p:txBody>
      </p:sp>
    </p:spTree>
    <p:extLst>
      <p:ext uri="{BB962C8B-B14F-4D97-AF65-F5344CB8AC3E}">
        <p14:creationId xmlns:p14="http://schemas.microsoft.com/office/powerpoint/2010/main" val="374600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F5264-12DC-43B5-AA50-D12792F0F016}" type="slidenum">
              <a:rPr lang="en-US" smtClean="0"/>
              <a:t>3</a:t>
            </a:fld>
            <a:endParaRPr lang="en-US"/>
          </a:p>
        </p:txBody>
      </p:sp>
    </p:spTree>
    <p:extLst>
      <p:ext uri="{BB962C8B-B14F-4D97-AF65-F5344CB8AC3E}">
        <p14:creationId xmlns:p14="http://schemas.microsoft.com/office/powerpoint/2010/main" val="33533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CF5264-12DC-43B5-AA50-D12792F0F016}" type="slidenum">
              <a:rPr lang="en-US" smtClean="0"/>
              <a:t>4</a:t>
            </a:fld>
            <a:endParaRPr lang="en-US"/>
          </a:p>
        </p:txBody>
      </p:sp>
    </p:spTree>
    <p:extLst>
      <p:ext uri="{BB962C8B-B14F-4D97-AF65-F5344CB8AC3E}">
        <p14:creationId xmlns:p14="http://schemas.microsoft.com/office/powerpoint/2010/main" val="196639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1CF5264-12DC-43B5-AA50-D12792F0F016}" type="slidenum">
              <a:rPr lang="en-US" smtClean="0"/>
              <a:t>5</a:t>
            </a:fld>
            <a:endParaRPr lang="en-US"/>
          </a:p>
        </p:txBody>
      </p:sp>
    </p:spTree>
    <p:extLst>
      <p:ext uri="{BB962C8B-B14F-4D97-AF65-F5344CB8AC3E}">
        <p14:creationId xmlns:p14="http://schemas.microsoft.com/office/powerpoint/2010/main" val="264322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F5264-12DC-43B5-AA50-D12792F0F016}" type="slidenum">
              <a:rPr lang="en-US" smtClean="0"/>
              <a:t>6</a:t>
            </a:fld>
            <a:endParaRPr lang="en-US"/>
          </a:p>
        </p:txBody>
      </p:sp>
    </p:spTree>
    <p:extLst>
      <p:ext uri="{BB962C8B-B14F-4D97-AF65-F5344CB8AC3E}">
        <p14:creationId xmlns:p14="http://schemas.microsoft.com/office/powerpoint/2010/main" val="353281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F5264-12DC-43B5-AA50-D12792F0F016}" type="slidenum">
              <a:rPr lang="en-US" smtClean="0"/>
              <a:t>7</a:t>
            </a:fld>
            <a:endParaRPr lang="en-US"/>
          </a:p>
        </p:txBody>
      </p:sp>
    </p:spTree>
    <p:extLst>
      <p:ext uri="{BB962C8B-B14F-4D97-AF65-F5344CB8AC3E}">
        <p14:creationId xmlns:p14="http://schemas.microsoft.com/office/powerpoint/2010/main" val="1976547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F5264-12DC-43B5-AA50-D12792F0F016}" type="slidenum">
              <a:rPr lang="en-US" smtClean="0"/>
              <a:t>8</a:t>
            </a:fld>
            <a:endParaRPr lang="en-US"/>
          </a:p>
        </p:txBody>
      </p:sp>
    </p:spTree>
    <p:extLst>
      <p:ext uri="{BB962C8B-B14F-4D97-AF65-F5344CB8AC3E}">
        <p14:creationId xmlns:p14="http://schemas.microsoft.com/office/powerpoint/2010/main" val="88886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F5264-12DC-43B5-AA50-D12792F0F016}" type="slidenum">
              <a:rPr lang="en-US" smtClean="0"/>
              <a:t>9</a:t>
            </a:fld>
            <a:endParaRPr lang="en-US"/>
          </a:p>
        </p:txBody>
      </p:sp>
    </p:spTree>
    <p:extLst>
      <p:ext uri="{BB962C8B-B14F-4D97-AF65-F5344CB8AC3E}">
        <p14:creationId xmlns:p14="http://schemas.microsoft.com/office/powerpoint/2010/main" val="179675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1905000"/>
            <a:ext cx="7772400" cy="1409700"/>
          </a:xfrm>
        </p:spPr>
        <p:txBody>
          <a:bodyPr/>
          <a:lstStyle>
            <a:lvl1pPr>
              <a:defRPr smtClean="0"/>
            </a:lvl1pPr>
          </a:lstStyle>
          <a:p>
            <a:r>
              <a:rPr lang="en-US" smtClean="0"/>
              <a:t>Click to edit Master title style</a:t>
            </a:r>
          </a:p>
        </p:txBody>
      </p:sp>
      <p:sp>
        <p:nvSpPr>
          <p:cNvPr id="1032" name="Rectangle 8"/>
          <p:cNvSpPr>
            <a:spLocks noGrp="1" noChangeArrowheads="1"/>
          </p:cNvSpPr>
          <p:nvPr>
            <p:ph type="body" idx="1"/>
          </p:nvPr>
        </p:nvSpPr>
        <p:spPr>
          <a:xfrm>
            <a:off x="685800" y="4343400"/>
            <a:ext cx="6400800" cy="530225"/>
          </a:xfrm>
        </p:spPr>
        <p:txBody>
          <a:bodyPr/>
          <a:lstStyle>
            <a:lvl1pPr marL="0" indent="0">
              <a:buFont typeface="Wingdings" pitchFamily="2" charset="2"/>
              <a:buNone/>
              <a:defRPr smtClean="0"/>
            </a:lvl1pPr>
          </a:lstStyle>
          <a:p>
            <a:pPr lvl="0"/>
            <a:r>
              <a:rPr lang="en-US" smtClean="0"/>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304800"/>
            <a:ext cx="2097087" cy="3324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6713" y="304800"/>
            <a:ext cx="6143625" cy="3324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304800"/>
            <a:ext cx="8393112" cy="7508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71475" y="1414463"/>
            <a:ext cx="4117975" cy="221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1850" y="1414463"/>
            <a:ext cx="4117975" cy="103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4641850" y="2597150"/>
            <a:ext cx="4117975" cy="103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8460" y="381000"/>
            <a:ext cx="6705600" cy="1421928"/>
          </a:xfrm>
        </p:spPr>
        <p:txBody>
          <a:bodyPr anchor="b" anchorCtr="0"/>
          <a:lstStyle/>
          <a:p>
            <a:r>
              <a:rPr lang="en-US" smtClean="0"/>
              <a:t>Click to edit Master title style</a:t>
            </a:r>
            <a:endParaRPr lang="en-US" dirty="0"/>
          </a:p>
        </p:txBody>
      </p:sp>
      <p:sp>
        <p:nvSpPr>
          <p:cNvPr id="13" name="Content Placeholder 12"/>
          <p:cNvSpPr>
            <a:spLocks noGrp="1"/>
          </p:cNvSpPr>
          <p:nvPr>
            <p:ph sz="quarter" idx="10"/>
          </p:nvPr>
        </p:nvSpPr>
        <p:spPr>
          <a:xfrm>
            <a:off x="1752600" y="3657600"/>
            <a:ext cx="6629400" cy="646331"/>
          </a:xfrm>
        </p:spPr>
        <p:txBody>
          <a:bodyPr/>
          <a:lstStyle>
            <a:lvl1pPr>
              <a:lnSpc>
                <a:spcPct val="100000"/>
              </a:lnSpc>
              <a:spcBef>
                <a:spcPts val="0"/>
              </a:spcBef>
              <a:buFont typeface="Arial" pitchFamily="34" charset="0"/>
              <a:buNone/>
              <a:defRPr lang="en-US" sz="3600" dirty="0" smtClean="0">
                <a:solidFill>
                  <a:schemeClr val="accent1"/>
                </a:solidFill>
                <a:effectLst>
                  <a:outerShdw blurRad="38100" dist="38100" dir="2700000" algn="tl">
                    <a:srgbClr val="000000"/>
                  </a:outerShdw>
                </a:effectLst>
                <a:latin typeface="+mn-lt"/>
                <a:ea typeface="+mn-ea"/>
                <a:cs typeface="+mn-cs"/>
              </a:defRPr>
            </a:lvl1pPr>
          </a:lstStyle>
          <a:p>
            <a:pPr lvl="0"/>
            <a:r>
              <a:rPr lang="en-US" smtClean="0"/>
              <a:t>Click to edit Master text styles</a:t>
            </a:r>
          </a:p>
        </p:txBody>
      </p:sp>
      <p:sp>
        <p:nvSpPr>
          <p:cNvPr id="15" name="Content Placeholder 14"/>
          <p:cNvSpPr>
            <a:spLocks noGrp="1"/>
          </p:cNvSpPr>
          <p:nvPr>
            <p:ph sz="quarter" idx="11" hasCustomPrompt="1"/>
          </p:nvPr>
        </p:nvSpPr>
        <p:spPr>
          <a:xfrm>
            <a:off x="990600" y="1905000"/>
            <a:ext cx="7162800" cy="1219200"/>
          </a:xfrm>
        </p:spPr>
        <p:txBody>
          <a:bodyPr/>
          <a:lstStyle>
            <a:lvl1pPr>
              <a:buFont typeface="Arial" pitchFamily="34" charset="0"/>
              <a:buNone/>
              <a:defRPr sz="9600"/>
            </a:lvl1pPr>
          </a:lstStyle>
          <a:p>
            <a:pPr lvl="0"/>
            <a:r>
              <a:rPr lang="en-US" dirty="0" smtClean="0"/>
              <a:t>Subtitle</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8460" y="381000"/>
            <a:ext cx="6705600" cy="1421928"/>
          </a:xfrm>
        </p:spPr>
        <p:txBody>
          <a:bodyPr anchor="b" anchorCtr="0"/>
          <a:lstStyle/>
          <a:p>
            <a:r>
              <a:rPr lang="en-US" smtClean="0"/>
              <a:t>Click to edit Master title style</a:t>
            </a:r>
            <a:endParaRPr lang="en-US" dirty="0"/>
          </a:p>
        </p:txBody>
      </p:sp>
      <p:sp>
        <p:nvSpPr>
          <p:cNvPr id="13" name="Content Placeholder 12"/>
          <p:cNvSpPr>
            <a:spLocks noGrp="1"/>
          </p:cNvSpPr>
          <p:nvPr>
            <p:ph sz="quarter" idx="10"/>
          </p:nvPr>
        </p:nvSpPr>
        <p:spPr>
          <a:xfrm>
            <a:off x="1752600" y="3657600"/>
            <a:ext cx="6629400" cy="646331"/>
          </a:xfrm>
        </p:spPr>
        <p:txBody>
          <a:bodyPr/>
          <a:lstStyle>
            <a:lvl1pPr>
              <a:lnSpc>
                <a:spcPct val="100000"/>
              </a:lnSpc>
              <a:spcBef>
                <a:spcPts val="0"/>
              </a:spcBef>
              <a:buFont typeface="Arial" pitchFamily="34" charset="0"/>
              <a:buNone/>
              <a:defRPr lang="en-US" sz="3600" dirty="0" smtClean="0">
                <a:solidFill>
                  <a:schemeClr val="accent1"/>
                </a:solidFill>
                <a:effectLst>
                  <a:outerShdw blurRad="38100" dist="38100" dir="2700000" algn="tl">
                    <a:srgbClr val="000000"/>
                  </a:outerShdw>
                </a:effectLst>
                <a:latin typeface="+mn-lt"/>
                <a:ea typeface="+mn-ea"/>
                <a:cs typeface="+mn-cs"/>
              </a:defRPr>
            </a:lvl1pPr>
          </a:lstStyle>
          <a:p>
            <a:pPr lvl="0"/>
            <a:r>
              <a:rPr lang="en-US" smtClean="0"/>
              <a:t>Click to edit Master text styles</a:t>
            </a:r>
          </a:p>
        </p:txBody>
      </p:sp>
      <p:sp>
        <p:nvSpPr>
          <p:cNvPr id="15" name="Content Placeholder 14"/>
          <p:cNvSpPr>
            <a:spLocks noGrp="1"/>
          </p:cNvSpPr>
          <p:nvPr>
            <p:ph sz="quarter" idx="11" hasCustomPrompt="1"/>
          </p:nvPr>
        </p:nvSpPr>
        <p:spPr>
          <a:xfrm>
            <a:off x="990600" y="1905000"/>
            <a:ext cx="7162800" cy="1219200"/>
          </a:xfrm>
        </p:spPr>
        <p:txBody>
          <a:bodyPr/>
          <a:lstStyle>
            <a:lvl1pPr>
              <a:buFont typeface="Arial" pitchFamily="34" charset="0"/>
              <a:buNone/>
              <a:defRPr sz="9600"/>
            </a:lvl1pPr>
          </a:lstStyle>
          <a:p>
            <a:pPr lvl="0"/>
            <a:r>
              <a:rPr lang="en-US" dirty="0" smtClean="0"/>
              <a:t>Subtitle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27063" y="1654175"/>
            <a:ext cx="7772400" cy="1409700"/>
          </a:xfrm>
        </p:spPr>
        <p:txBody>
          <a:bodyPr anchor="ctr"/>
          <a:lstStyle>
            <a:lvl1pPr>
              <a:defRPr/>
            </a:lvl1pPr>
          </a:lstStyle>
          <a:p>
            <a:r>
              <a:rPr lang="en-US" smtClean="0"/>
              <a:t>Click to edit Master title style</a:t>
            </a:r>
            <a:endParaRPr lang="en-US"/>
          </a:p>
        </p:txBody>
      </p:sp>
      <p:sp>
        <p:nvSpPr>
          <p:cNvPr id="18435" name="Rectangle 3"/>
          <p:cNvSpPr>
            <a:spLocks noGrp="1" noChangeArrowheads="1"/>
          </p:cNvSpPr>
          <p:nvPr>
            <p:ph type="subTitle" idx="1"/>
          </p:nvPr>
        </p:nvSpPr>
        <p:spPr>
          <a:xfrm>
            <a:off x="641350" y="4646613"/>
            <a:ext cx="7861300" cy="585787"/>
          </a:xfrm>
        </p:spPr>
        <p:txBody>
          <a:bodyPr anchor="ctr"/>
          <a:lstStyle>
            <a:lvl1pPr marL="0" indent="0">
              <a:buFont typeface="Wingdings" pitchFamily="2" charset="2"/>
              <a:buNone/>
              <a:defRPr sz="3600">
                <a:solidFill>
                  <a:schemeClr val="accent1"/>
                </a:solidFill>
              </a:defRPr>
            </a:lvl1pPr>
          </a:lstStyle>
          <a:p>
            <a:r>
              <a:rPr lang="en-US" smtClean="0"/>
              <a:t>Click to edit Master subtitle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1475" y="1414463"/>
            <a:ext cx="4117975"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414463"/>
            <a:ext cx="4117975"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6713" y="304800"/>
            <a:ext cx="8393112" cy="750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71475" y="1414463"/>
            <a:ext cx="8388350" cy="221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61" r:id="rId15"/>
  </p:sldLayoutIdLst>
  <p:transition>
    <p:fade/>
  </p:transition>
  <p:timing>
    <p:tnLst>
      <p:par>
        <p:cTn id="1" dur="indefinite" restart="never" nodeType="tmRoot"/>
      </p:par>
    </p:tnLst>
  </p:timing>
  <p:txStyles>
    <p:titleStyle>
      <a:lvl1pPr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mj-lt"/>
          <a:ea typeface="+mj-ea"/>
          <a:cs typeface="+mj-cs"/>
        </a:defRPr>
      </a:lvl1pPr>
      <a:lvl2pPr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2pPr>
      <a:lvl3pPr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3pPr>
      <a:lvl4pPr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4pPr>
      <a:lvl5pPr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5pPr>
      <a:lvl6pPr marL="457200"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6pPr>
      <a:lvl7pPr marL="914400"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7pPr>
      <a:lvl8pPr marL="1371600"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8pPr>
      <a:lvl9pPr marL="1828800"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9pPr>
    </p:titleStyle>
    <p:bodyStyle>
      <a:lvl1pPr marL="460375" indent="-460375" algn="l" rtl="0" eaLnBrk="1" fontAlgn="base" hangingPunct="1">
        <a:lnSpc>
          <a:spcPct val="90000"/>
        </a:lnSpc>
        <a:spcBef>
          <a:spcPct val="30000"/>
        </a:spcBef>
        <a:spcAft>
          <a:spcPct val="0"/>
        </a:spcAft>
        <a:buClr>
          <a:schemeClr val="tx2"/>
        </a:buClr>
        <a:buSzPct val="95000"/>
        <a:buFont typeface="Wingdings" pitchFamily="2" charset="2"/>
        <a:buBlip>
          <a:blip r:embed="rId18"/>
        </a:buBlip>
        <a:defRPr sz="3200">
          <a:solidFill>
            <a:schemeClr val="tx1"/>
          </a:solidFill>
          <a:effectLst>
            <a:outerShdw blurRad="38100" dist="38100" dir="2700000" algn="tl">
              <a:srgbClr val="000000"/>
            </a:outerShdw>
          </a:effectLst>
          <a:latin typeface="+mn-lt"/>
          <a:ea typeface="+mn-ea"/>
          <a:cs typeface="+mn-cs"/>
        </a:defRPr>
      </a:lvl1pPr>
      <a:lvl2pPr marL="858838" indent="-396875"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800">
          <a:solidFill>
            <a:schemeClr val="tx1"/>
          </a:solidFill>
          <a:effectLst>
            <a:outerShdw blurRad="38100" dist="38100" dir="2700000" algn="tl">
              <a:srgbClr val="000000"/>
            </a:outerShdw>
          </a:effectLst>
          <a:latin typeface="+mn-lt"/>
        </a:defRPr>
      </a:lvl2pPr>
      <a:lvl3pPr marL="1254125" indent="-393700"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400">
          <a:solidFill>
            <a:schemeClr val="tx1"/>
          </a:solidFill>
          <a:effectLst>
            <a:outerShdw blurRad="38100" dist="38100" dir="2700000" algn="tl">
              <a:srgbClr val="000000"/>
            </a:outerShdw>
          </a:effectLst>
          <a:latin typeface="+mn-lt"/>
        </a:defRPr>
      </a:lvl3pPr>
      <a:lvl4pPr marL="1597025" indent="-341313"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4pPr>
      <a:lvl5pPr marL="1882775" indent="-284163"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70163" indent="-346075"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3027363" indent="-346075"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84563" indent="-346075"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941763" indent="-346075"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ctrTitle"/>
          </p:nvPr>
        </p:nvSpPr>
        <p:spPr>
          <a:xfrm>
            <a:off x="627063" y="664872"/>
            <a:ext cx="7772400" cy="4413516"/>
          </a:xfrm>
        </p:spPr>
        <p:txBody>
          <a:bodyPr/>
          <a:lstStyle/>
          <a:p>
            <a:pPr algn="ctr">
              <a:defRPr/>
            </a:pPr>
            <a:r>
              <a:rPr lang="en-US" dirty="0" smtClean="0"/>
              <a:t>TC Roberson High School</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400" dirty="0" smtClean="0"/>
              <a:t>Building a Strong Professional Learning Community: </a:t>
            </a:r>
            <a:r>
              <a:rPr lang="en-US" sz="3200" dirty="0" smtClean="0"/>
              <a:t/>
            </a:r>
            <a:br>
              <a:rPr lang="en-US" sz="3200" dirty="0" smtClean="0"/>
            </a:br>
            <a:r>
              <a:rPr lang="en-US" sz="3200" dirty="0" smtClean="0"/>
              <a:t>Strengthening our Foundation</a:t>
            </a:r>
            <a:br>
              <a:rPr lang="en-US" sz="3200" dirty="0" smtClean="0"/>
            </a:br>
            <a:r>
              <a:rPr lang="en-US" sz="3200" dirty="0" smtClean="0"/>
              <a:t/>
            </a:r>
            <a:br>
              <a:rPr lang="en-US" sz="3200" dirty="0" smtClean="0"/>
            </a:br>
            <a:endParaRPr lang="en-US" sz="3200" dirty="0"/>
          </a:p>
        </p:txBody>
      </p:sp>
      <p:sp>
        <p:nvSpPr>
          <p:cNvPr id="3" name="AutoShape 2" descr="data:image/jpeg;base64,/9j/4AAQSkZJRgABAQAAAQABAAD/2wCEAAkGBxQREhUSERIWFhUWGRgXFxgXFxgXFRYYFxgWFhgXFxUcHCggGBslGxgVITEhJSkrLi4uFyE1ODMsNyktLiwBCgoKDg0OGxAQGy0mICQsLCwsLCwsLCwsLCwsLCwsLCwsLCwsLCwsLCwsLCwsLCwsLCwsLCwsLCwsLCwsLCwsLP/AABEIAL0BCwMBEQACEQEDEQH/xAAcAAEAAgMBAQEAAAAAAAAAAAAABgcDBAUCAQj/xABGEAABAwEEBgcEBwYFBAMAAAABAAIDEQQFITEGEkFRYXEHEyIyUoGhQoKRsRQjYnKiwdEzQ1OS4fBzssLD0ggVJIOTs+L/xAAaAQEAAwEBAQAAAAAAAAAAAAAAAgMEBQEG/8QAMxEAAgIBAwICCQQCAgMAAAAAAAECAxEEITESQSJRBRMyYXGBkdHwQqGx4RTBM1IjgvH/2gAMAwEAAhEDEQA/ALxQBAEAQBAEAQBAEAQBAEAQBAEAQBAEAQBAEBpWm9oY+88V3DE+iqlfCPLJqEmc6XSdg7rHHmQP1VD1keyJql92a7tJn7Ih5kn8lB6x+RL1K8zyNJZP4bfVef5kvJD1KMselHii+Dv6KS1nmjz1PvNyDSKJ3e1m8xUfEVVsdVB87EXVI6UFoa8VY4OHA1V8ZKXDK2muTKpHgQBAEAQBAEAQBAEAQBAEAQBAEAQBAEAQBAEAQBAEBybyv1kVWt7buHdHM/ks1upjDZbssjW2cwQ2m1YuOqw7+y3ybmfNUdN13OyLMwgbcdwwx4yvrzIaP19VYtNXH2n/AKIu2T4MhNibh9X8Nb1xUs6ePl/J5ixmtJHdzs44j/6//wAqf+RV5kfVyNaW4bsl9lra+CSSE/hc1TV9b7r8+J44SNO0aAMcK2W32mLdWQTs8xICT/Mp4qlzFP8Ab+DzMl3Zwrfcl7WXENgtrB4KwzfyE6p8q8lB6SiXGY/uiXrpr3nOuvTWEydXJ1lmmaaFsoLCDu1tnnRZrNDdX4obr3E43wls9viT27dIyKCXtNPtDPnuKjXqmtpkpVJ7oksEzXgOYQQdoW6MlJZRQ01yZF6eBAEAQBAEAQBAEAQBAEAQBAEAQBAEAQBAEB8JpiUBGryvZ8zuqgrTaRgXb8fZbxWC2+U30wNEYKO8jUikhgyAmk3/ALtvLxc/kq066/e/2JNSl7kYrVfM0mb9Ubm4eufqoy1Fku56q4o0Ca4lUkwgCAID7G8tNWkg7waFeptcHnJ1LHf8rO92xxwP8361V8NVOPO5XKqLM18XRYb2ZqTs7YHZdg2ZnFj9o4YjeF0KNUm/C9/Iz2VeZVd93RbrheHNd19jJoCa6or7LxiYncR2TzwWmdNWpW6xLz/OSqM51ccEu0S0sbMOss7qEU6yN2Y5jaNzh+oXJsrt0s9+P2ZsjKFqLGu63tmbrNz2jaD/AHtWyu1WLKKZRcWbSsIhAEAQBAEAQBAEAQBAEAQBAEAQBAEAQBARjSO9NYmJh7I7x3ndyCwam7L6F8zRVDG7OJ1p1dUYA58ef6LJl4wW4PC8PQgCAIAgCAIAgANMRmh4d6wXq2VpgtQa9jxqkuALXA4arwcPNbqNTviX1KZ1d0VHp7olLc1obarIT9Hceyc+rJ/dSeJh2E8swCeunG6LhNGLDrfVEl+huk4nYJo+y9vZkZXI7uLTmD+YXFuqnpbPd296N0JxtiWbYrU2Vge3I/EHaCtsJqccoolFp4ZnUzwIAgCAIAgCAIAgCAIAgCAIAgMM9qYzvva3mfyUZTjHlnqTfBzbRpFE3u6zuQoPiVRLVwXG5YqpHPm0mee4xo5kk/kqJayXZE1Su5oy35M406yh3CgNPmq3fa98klXFGgqCwIAgCAj986YWazEtLjI8ezHQ0P2nVoPnwWynQ22b4wveUT1EIbckXtXSPKT9VAxo+25zj6UW6PouH6pMzvVvsjWb0iWnayE+64f6lN+jKfN/nyI/5c/cdSwdI7SaTwFv2o3a34TT5qiz0W/0S+pZHVr9SJfdd7Q2lutDIHbxk5v3mnELnW0WVPE1g1QnGfss3lUTCA+IDtWF8dqhfYrSNZkjS0V2jdXYRmDw5LfpL2n0v5Ge2vuUfJHLct4PifUtaaO3Swuxa8DfTHg5pG9da6qOoqx9PczHCTqnnsXRo1ega4UdWOQDHZj3XBcOibrn0yN849SyiaLpGYIAgCAIAgCAIAgCAIAgMc07WCr3Bo3k0XkpKKy2epN8HHtekjG4RtLjvPZH6lZZ6uK9nctVL7nGtV9TSe1qjc3D1z9VlnqLJd/oWKuKIveulNmgJEkwL9rWdt/nTLzop16S63dL5s8ldCHLIpePSO44WeAD7Uhqf5G/8lvr9Fr9cvp9/wCjNLV/9V9SNW/Si1zV17Q8DcykY/DQkcyVur0lMOIr57/yUSunLlliaD3EbNB1kn7WcNe6ubWkVY07a0OseLqbFyfSN3XZ0LhGzTQ6Y5fcki55pCA8SSBoLnEAAEknAADEklepNvCPOCr9K9Mn2gmKzkshyJGD5OZza3ht27l3dJoY1+Ke8v4/s592octo8ESXQMwQBAEBls1ofE4PjcWOGTmmhH97l5KKksSWUeptPKLL0Q0yFoIhtFGy+y4YNk4U9l3DI7Ny4er0Pq/HDj+P6N9Oo6tpckwXONQQBriDUYEYjgnB4cXpku4Wmxw29oHWQuEUtPA80FeTy0jhIV39Fd1r85MF8MHH6NL16yF0Dj2ou79x1fkajzCxekqemamu/wDJdpZ5j0+Rc9x2vrYgT3h2Xcxt8xRTon1wyeWRwzoK4gEAQBAEAQBAEAQGva7ayIVe4DhtPIKE7Iw9pklFvgj9t0kccIm6o3nE/DIeqxT1be0S6NS7nCtlrwMkr8Bm55wHmclm8U35ss2iiG3z0gQx1bZ2mZ3i7sY883eQ810KfRs5bz2/kzz1UV7O5Cb10mtNpwklIb4GdhvnTE+ZK6lWlqq9lb+b3Mk7pz5ZxwFoKggO9oLc3023wQOFWF2tJ9xg13A86avvKFkumLZKCyy57ZJrSPdvcfhXD0Xy03mTZ1orCwYlEkEBXfSTfpLvokZwFDLTaTi1nlgTzC7Po3T4XrZfL7mHVWfoXzIGuqYwgCAIAgCA+g7R/UIC3NCL++lw0efrY6Nf9oHuv86EHiCvntdpvUzyuHx9jp0W9cd+USNYi8IDK6Dr7NarKf30MgbweGktI88fILZorOmzBTdHMclL6C2/qrZEa9mT6t3J+X4tVdjW19dMl5b/AEMNEumxfQ/QGic9HuZ4hUcx/Q+i42kliTibrltklC6BnCAIAgCAIAgMNptLIxrPcAPnyG1RlOMVls9Sb4I7eGkTnYRDVHiPe8hkFhs1be0S+NS7nCllzc53Ekn1JKy7yfvLeCG39p9FFVlmHWv8WUQPPN/lQcV0aPRs5b2bLy7/ANGazVJbR3K/vW95rS7WmkLtwyY37rcguvVTCpYgsGKc5TfiZoq0gEAQBAWf0C2UG02mYjGOENH/ALHV/wBtZtU8RLqVuTAL5o6h9QGOeUMa55yaC48gKr2MeppI8bwslEWq0ule6R/ee4uPMmq+sjFRSiuxx28vJiXp4fUB6micw0e0tO5wLT8CvE0+D1prk8L08CAIAgO/oPeHU2yPHsyfVu97u/iDVk1tfrKX7t/p/Rdp59M179i4V84dQIDNYpdSRjtzh8K4+ilCXTJMjJZWCgZx1MrtX93Iae440+S+r9qO/c5D2Z+hNH5/ronD2v8AUP6r5inw2pHWnvEnK6pkCAIAgCA+EoDh3lpC1tWxdo+L2Ry3rJbqktol0as8kbtE7pDrPcSeP5bgsEpOTyy9JLg4V/6SQ2MfWHWeR2Y2948T4RxPqtGn0tlz248yuy2MOSsb/wBJZ7WaPdqx7I24N97xnn5ALu0aWun2efP84OfZdKfPBxloKggCAIAgCAt7/p9FTbhvEH+8s2p4RdT3JFSmC+aOoEBzNJifodpp/Bk/yGvor9L/AM0Piiu32H8Ckl9OckIAgJRorpN1ZFntVJLO7s0eA4R12ivs7xs2ccOq0vV469pe7v8A2aKbseGXH8HX0r0HAaZrGMsXRZgjOsf/AB+G5Z9J6QbfRb9fuW3abbqh9CALrGIIAgMlnkLXtcMw5pHkQV5JZTR6nhl+FfJHZCAICgZ5NYud4iT8SSvrksYRxW85ZfmjBNLLXOkPyavmH/z/APt/s636PkWOuoZQgCAIDWt1uZC2rzyG08gq7LIwWWSjFy4Ined7vmw7rPCNvM7Vzrb5T27GiMFE5xKpLCCaUadhtYrGQTkZcwP8MbT9rLdVdbS+js+K36fcx26nG0PqV9LIXEucS5xNSSakneTtXXSSWEYm88nhengQBAEAQBAEBaPQDbA212iIn9pE1w49W+nykWfULZMuqfKJxecOpK9v2iRyOI+a+dtj0zaOlF5SNZVkjFaoBIxzDk9paeTgR+alCXTJSXY8aysFDzQujc5jxRzSWuHFpoV9WpKSyu5x2sPDPC9PAgCAunRK0GSxwOdnqAE7Tq9mvovmdXFRukl5nVpeYJle9IF0iz2nWYKMmBeBsDgaPA8yD7y7OgudlWHytvsYtTDpnldyMLaZwgNy57KZp4ox7T2jyqKnyFSq7Z9FcpeSJQj1SSL0K+VOwEBz9ILX1Nmmk8MbqfeIo31IV2nh12xj7yFkumDZR7WE0aMzgOZwC+oz3OQfonR6CksLPDT8Df6L5erxWp+/J1pbQJ4uqZQgCA5N73y2Hsto5+7Y3n+iz3ahQ2XJZCvq3ZE553PcXPJJO0/3gFzZScnlmlJLZHheHpEdNbBbrQCyAM6mmLWvpJJ97WAFPsg8+HR0Vmnr3nnq+Gy+H3M18bJbR4K6t10zwftYZGDeWnV/mGHquzC6ufsyTMEoSjyjSBVhEIAgCAIAgCAICQ6AXv8AQ7ws8xNG6+o/7knYJPAVDvdULI9UWiUHiRf2ldloWyjI9k8xiPz+C4GrhupHRpl2OAsZeEBXHSPcJa/6XGOy6glA9l2QfyIoDxHFdr0dqU4+qlyuDBqasPrXzIMuoZAgMkELpHNYwVc4hrQNpOS8lJRWXwepNvCLxuqxCCGOEGuo1ra7yBifjVfLW2esm5+bOvCPTFIiXSowdTC7aJCPIsJP+ULoein45L3GbVrworddowH2iAnPRhYonPklLqysFGs8LXZv417uGWO8Ll+k7JqKils+/wDo16SKy33LGXFN4QEH6T701Y2WZpxedd/BjT2QebsfcK6voyrMnY+2y/PzkyaueF0kS0Nu/r7ZE2nZYesdyZiPi7VHmuhrLfV0t+e31MtEeqaP0FopZ6vdIcmig5n+g9VxdJDMnI33PbBKF0DOEBzb3kmpqwszzdUYcAK58VRc7MYgvmWQUf1EYfdk2Zjd8KrA6bPIv64+ZgfZXjNjhzaVBwkuUz3qRiKiSCAIDk3jo1ZZ/wBpA2viaNR3xbSvmtFerur4l9dyqVMJcoi159HO2zze7IP9bf0W+r0p2sj9PsZ56T/qyI3rcNos37aJwb4x2mfzDLzoujVqK7fZf3M06pw5RzFcVhAEAQBACEB+kejy+23ndzWyGssYEUu/WaOy/wB4UdzqFztRUt49ma659zStEBjcWOGINP6rhyi4vDNyeVkxrw9PMkYcC1wBBFCCKgg7CF6m08o8ayQe+ejxriXWWQMr7D6lo+64Ygc6rqU+k2lixZ96Mk9KnvFnHi6PLUTRz4QN+s4+mqtL9J042T/PmVf4k/cTDRrRKKxnXr1ktKa5FA3fqN2c81zdTrZ3bcLy+5qqojDfuSJYy8rvpUtgLoYQcWh0jve7Lfk9dn0XDwyn8jDq5bqJA11TGd3RhsU7vodoIa2Y0hlOcE5waSdsb8GObxacKVUJ5XiX4iccPZmu5tou61FrhqTQuo5uwjd9pjhQ13EFeThC6GHwwm65ZRb90Xiy0wsmjycMtrSMC08QV8zdU6puEux1ITU45Rhv2+Y7JEZJDjk1o7z3bh+Z2KVFErpdMfm/I8ssUFllN3lb32iV00pq5xqdwGxo3ADBfS11xriox4Ry5ScnllmdHtxmCHrHt+smoabWs9lvM5+Y3LiekL/WT6I8L+Tfpq+mOX3Ljumx9TE1u3N3M5/p5K6mvogkQnLqeTcVpEIAgCAIDw+Jru80HmAV40nye5NSW6IXZxt8uz8lW6K32JKcl3NKfRqM91zm+o/X1VMtJF8Mkrn3OdaNHJW90td+E/A4eqplpJrjcsVq7nLtFlfH32FvMYfHJZ5QlHlE00+DCVEkR2+NC7NaKlreqf4o6AV4syPoeK206+2vZ7r3/conp4S9xAr80QtFmq7V6yMe2wE0G9zM2+o4rrUa2q3bh+TMdmnnDflEfBWsoCAIAgJHoJpU+7LSJgC6N1GzMHtMrmPtNzHmNqhZDrWCcJdLP0JaYYrdCy0Wd7XawqxwycPCdxrXPI1BXI1Gn6vijbXZj4EZkYWktcCCMwcwuY008M0nxeHoQBAEB4lkDGue86rWNLnOOTWtFSSpQhKclGPLIyaSyyj75vE2meSZ1e2agH2WjBrfIUX1FNSqgoLscqc+uTkaSsIAoC1b/sX/AHi6I7xYK2uytMdooMZGx4urTbqkSjg9w2rNF+rn09mXtdUcleXTfs9lDhBJqh2JFA4VyqAQaFTt09duOtcFcLZQ9lmpbrbJM7Xme57t7jXyG4cArIVxgsRWCMpOTy2TLQzQ5zi20WptGjFkZGLjsc8bG8Nu3DPm6zXJJwre/d+XwNdGnbfVIuvR66CCJZBj7IP+YrHpqMeOXyL7LOyJCtpQEAQBAEAQBAEAQBAfCKoDnWu44ZMdXVO9uHpkqJ6eEu2PgWKySOJbNHpGYso8cMHfDask9LOPG5bG1Pk5DmlpoQQRsOBCzNY2ZYRq/wDQ2C01c0dVKfaaOy4/bZkeYoeK20a+yrZ7r84ZRZp4z34ZW193DNZHUlb2T3XtxY7kdh4HFdunUV3LMX8u5hsqlDk5iuKwgCAlGhGm892P7H1kLjWSFxo0nxMPsP45HaDgRXZWponCfSXhcukVgvdo6t4EoGMbqMnZ7vtDiKhc+/TZ9pfM1QtxwLXo7I3uEPHwPwOC589LNcbmhWp8nOksMjc43j3T81Q65rlMmpJ9zyyySHKNx90/ovFCT7M9yj3bLMLPGZbVIyCMe084ng1gxceGavr0lk3wVytiip9N9Mvpf1Fna5lmBqS79pO4ZOePZaMwzzONKdvTaWNKz3MF1zm8diHrUUhAEBavQFeerPaLK49mRglaDlrMOo7DeWvb/Is+oWyZdU+xCNOrj+g26ezgUYHa8f8Ahv7TR5VLfdVtcuqKZCawyaaBXNZjBFaBGDKagudV2q5ri0loODcswKri66+31jrzsbdPXDpUsblt3ZcLY6Of23fhHIbTxK9q0yju92eztb4OwtJUEAQBAEAQBAEAQBAEAQBAEBr2uxMlFHtB47RyKhOuM14kSUmuCO3ho65uMR1huPeH6rFZpWt47l0bU+TgWmzteHRyNDgcHNcKjkQVmjKUHlbMtaTW5XelGgpjrLZKubmYs3t36h9ocM+a7Gl9IKXht2fn2+Zht02N4fQhC6hkPiAID600IINCMQRgQd4OwoCU3T0iXjZgAy1Oe0ezKBL+J3a9VW6oPsTVkkdxnTNeAGMdmPHUeP8AcUP8eJL1rNK3dLN5SggSRxV/hxivkXly9VEEeO1kPvC8JbQ/rJ5Xyv8AE9xcRwFchwCtSS4INt8msvTwIAgJ3fWg0kF0Q2ySMxzMe7rWnMxSOpG5w2OBLcM6PxyVMbE5tdi2UMRyafRLaCy9rNucZGHkYnn5gL25eBka/aJR/wBQNhAnss4HfY+Mn/DcHN/+xyhp3s0Tt7GHoylrZHN8Mrh8Wsd8yVyvSaxan5r7mrSPwfMvCzuq1p3gH4haYvKTIPkyL08CAIAgCAIAgCAIAgCAIAgCAIAgNK8brjmHaFHbHDP+oVVlMbOScZuJFLxux8J7Qq3Y4Zee4rnW0yr54NEZqRB9LdD22mssNGTbdjZPvbnfa+PDXpNc6vDPeP8ABTdQp7rkq6eF0bix7S1zTQtIoQeK7sZKSyuDntNPDMa9PDesNgMsc7xnExr6cC9rXHyBJ8lXOzplFebx+xOMcpvyNFWEAgCAIAgCA7mg/V/9wsnXU1OuZWuVa9ivv6qhZnoeCcPaRMeli2W2e2WiHrNSzQMadQytja5hYH65jLg6Yl1WigdQtAwxVVKikn3J2dT+Bp9DujM89sjtYbqwQOJc8+27UcAxm89oEnIc8F7fNKPSeVx3ydLpw0lgtL4rNA7XfA55kcO4CQG6gdtcKY0wGWdQPKINbs9tkuDF0XNP0aQ0wMppxoxgNPNcv0o//Ivh/tmrSLwP4l42MfVs+635BXw9lEJcmZSPAgCAIAgCAIAgCAIAgCAIAgCAIAgPL2BwIIBBzByK8aT2YIze9wllXxYt2tzI5bwsF2mxvE0Qtzsyv9LtGG2xusyjZmjsu2OHgfw3HYpaTVul4fs/m6PLqVNbclT2iB0bnMe0tc00cDmCvoIyUllcHNaaeGSDQCZotRikxbPG+Ig5GtHU89UjzWPXxfquqPMWmXadrrw++xyb8ut1lmfC7Zi0+Jh7rv72grRRcrYKa/GV2QcJdLNBWkAgCAIAgCAkF56X2i02dtntIim1aBkz462lgBBo2WuRoAaipG1QVaTyibm2sFtdF1rFnuJ85wDPpMhP3C7/AI0Wa1Zsx8C6G0So9CbgFrl1ZCQyNoc6mbsaBtdlcceC91uodMMrl8EKK/WS34Lz0fuEPa2jQyFuAAwqBsbw4ri1VStfVL/6b5TUFhEzAoukZj6gCAIAgCAIAgCAIAgCAIAgCAIAgCAIAgODflya1ZIh2sy0e1xHH5rHfp8+KJdXZjZlX6b6M/SWdbE369gy/iNHsH7W74cmi1fqpdEvZf7fnc8vp61lcla3NZXy2iKOKoeXih2t1TUu8gCfJdu6cYVuUuMGGEW5JItzSO4Y7ZHqPweO4+mLT+bTtC+d02plTLK47o6VtSsWGVFel2yWaQxTN1XDLwuHiadoX0VVsbY9UXscycJQeGaasInQuO5J7bKIbNGXvOexrB4nuya3+xU4LyUlFZZKMWy7NEeiOzWcB9spaZad0j6lvJntni7yAWSd8nxsXRrSNbSrocglBfYXdTJn1biXQu4DNzPKo4L2F7XtCVafBTd83PNY5TDaY3RvGw5OHiY7JzeIWqMlJZRQ4tcmgvTwuK95/oei8EWTrS1oG+k73Wh/4NYeayx8V2fI0PaByOi+yasEkpH7R9ByYP1Lvgud6Unmaj5L+S/SRxFvzLyu6HUiY3c0V57fVW1x6YJHknltmwpkQgCAIAgCAIAgCAIAgCAIAgCAIAgCAIAgCAj+kV01rNGMc3jf9ocd6xamjPjj8y6ufZkMu64ImWh80Uf1sudNm/VGypFTvKoldZZCNfZfn7FihGLcidwXCzqdR/eOJcMweHDgtcdNHo6Xz5lTtfVlEL0r0ZbK0w2huGbHjNp8TTv3hZ4Ts008r+mWNRtjhlK31db7LM6GTEihBGTmnJwB88N4IXfpujbBTic2yDhLDP0voPdVls9ji+hj6uRrZNc9+QuAOu87XegyFAsk5Ny3NEUktj5pRplZLvb/AORKNelWxM7UruTNg4uoOKRhKXAckuTrXXeDLTDHPEaxyND2nI0cK4jYd42KLWHhnpoaU6NQXjCYbQ2u1jxg+N3iY7YeGR21XsJuLyjxrKwfna89DJ4Ley73irpXtax4FA9jjTrG7qDWJGzVK3KxOPUjP0NSwSrpyvIdfBYo+5Z4wSB4n0DW03hjR/8AIqtOtnIla+xLdCrp6uOzwEYtAL+fff61XDnL12ob9/7I3xXRXgstdEzhAEAQBAEAQBAEAQBAEAQBAEAQBAEAQBAEAQBAalju6OIuLG0Lj8OA3BVwqjBtolKbfJtqwic6/wCMOgfXZiOBB/v4qnUJOtk634ihulaMa9ndtLZAeQLCP8x+Ks9FPwyXvX+yGrW6LO6NY3z3HFGyR0TyyZjJG01mESSBrhUbMFfbhWMhD2UVTdujrJbPehtXWfTbJ2ql5LTQkOJri89h2JOTmrS5tOOOGVqOU88lrdCcpddUYOTZJmjl1jnfNxHks9/tlkPZO/aNMbFHaRY32hgnJDdXGgc7JpdTVDjUYE1xCh0SxnBLqWcG7edlgBbapmt1rMJHtec4wWEPIP3VFN8IH50uhzrzvR07xg6R07gdjGkajPL6tvkr9VP1NDx8PqV1LrsL30Ts2L5D90fM/kuTo4cy+RsufYki3FAQBAEAQBAEAQBAEAQBAEAQBAEAQBAEAQBAEAQBAEBw9KbXqsEYzdifuj9TT4FZNXPEenzLqo75KI6T3vNoZVjhG1gDXEdlznHWdR2Ve6KZ4LZ6MUVW8Pdsz6tvq9xa3RJf1kfYoLLFMOujZ243dl+sSXOLQe+2rjiK+StujJSbZ5BrGxX/AEgXqyzW29o2960Ms8YpllG6Und2RT3lbXHKi/LJCbw2i1ujW6jZbts0ThRxZ1jgcw6VxkIPEawHkqLZdUmyyKwipdOdF+rveKOGQyTWqYzFv8IPlq3jgBIa7mq+uea3nsVyj4lgnHThpB1FjFlYe3aTR28RNoX/ABOq3kXKuiGZZ8iVksIivRrdBjgMxHbnI1d+oKhnxJJ5ELnekbuuxQXb+TRpodMep9y6rusvVRtZuGPM4n1V9cOiKRGTy8mypkQgCAIAgCAIAgCAIAgCAIAgCAIAgCAIAgCAIAgCAIDXtliZKKPaDuO0cioTrjNYkiUZNcEXvfRk6rgGiWM5tcATTi3JyxS08631Qf3LlZGW0isr76PxXrLG8xvBqGOJoCPA/vMPx8lqo9JNeG1Z9/3RTPSrmBD5w+K1tfeLJX9tr5Q41fK1tKgPODqgAVrkurCcZw/8bMjTjLxlu330z2Vkf/iRySykYB7erYw/bObqbm1BpmM1RHTyzuWuxIqex6U2wWt9rjkraZKgv6tsjgDQUY1zSGigDRQZYLQ4RUcPgqUnnKOs25LfeU7ZrcXkYBz5NVjtQEnVYwAUzOwZrJbrKaotQeX7vMujTObzJbFyaLXeC8OpRkYAaBlWlGgch+S5Omg5z63+M12PCwiXLomcIAgCAIAgCAIAgCAIAgCAIAgCAIAgCAIAgCAIAgCAIAgCA0bwuqObvCjvEM/PeqrKYz55Jxm4kQv/AEZqwtmjbLHvpWnHe08QsbhbQ+qL+a/2XdUbFhkXsGgtkDuzC6Q7nFzwPdGHxVj12onsn9EQWnrju0Sy7tGHtFI4WRN5BvoMVU6brHmX7sn1wjwdizaMj948ng0U9SrY6NfqZB3eR3LNZ2xt1WCgWuMFFYRU23uzKpHgQBAEAQBAEAQBAEAQBAEAQBAEAQBAEAQBAEAQBAEAQBAEAQBAeWMAwAA5YLxJLgHpegIAgCAIAgCAIA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3095624" y="1600200"/>
            <a:ext cx="2543176" cy="1630338"/>
          </a:xfrm>
          <a:prstGeom prst="rect">
            <a:avLst/>
          </a:prstGeom>
        </p:spPr>
      </p:pic>
      <p:pic>
        <p:nvPicPr>
          <p:cNvPr id="7" name="Picture 6"/>
          <p:cNvPicPr>
            <a:picLocks noChangeAspect="1"/>
          </p:cNvPicPr>
          <p:nvPr/>
        </p:nvPicPr>
        <p:blipFill>
          <a:blip r:embed="rId4"/>
          <a:stretch>
            <a:fillRect/>
          </a:stretch>
        </p:blipFill>
        <p:spPr>
          <a:xfrm>
            <a:off x="762000" y="4343400"/>
            <a:ext cx="2133600" cy="1847850"/>
          </a:xfrm>
          <a:prstGeom prst="rect">
            <a:avLst/>
          </a:prstGeom>
        </p:spPr>
      </p:pic>
      <p:pic>
        <p:nvPicPr>
          <p:cNvPr id="9" name="Picture 8"/>
          <p:cNvPicPr>
            <a:picLocks noChangeAspect="1"/>
          </p:cNvPicPr>
          <p:nvPr/>
        </p:nvPicPr>
        <p:blipFill>
          <a:blip r:embed="rId5"/>
          <a:stretch>
            <a:fillRect/>
          </a:stretch>
        </p:blipFill>
        <p:spPr>
          <a:xfrm>
            <a:off x="5943599" y="4343400"/>
            <a:ext cx="2455863" cy="1847849"/>
          </a:xfrm>
          <a:prstGeom prst="rect">
            <a:avLst/>
          </a:prstGeom>
        </p:spPr>
      </p:pic>
      <p:pic>
        <p:nvPicPr>
          <p:cNvPr id="10" name="Picture 9"/>
          <p:cNvPicPr>
            <a:picLocks noChangeAspect="1"/>
          </p:cNvPicPr>
          <p:nvPr/>
        </p:nvPicPr>
        <p:blipFill>
          <a:blip r:embed="rId6"/>
          <a:stretch>
            <a:fillRect/>
          </a:stretch>
        </p:blipFill>
        <p:spPr>
          <a:xfrm>
            <a:off x="3095624" y="4343400"/>
            <a:ext cx="2647950" cy="1847849"/>
          </a:xfrm>
          <a:prstGeom prst="rect">
            <a:avLst/>
          </a:prstGeom>
        </p:spPr>
      </p:pic>
      <p:sp>
        <p:nvSpPr>
          <p:cNvPr id="11" name="TextBox 10"/>
          <p:cNvSpPr txBox="1"/>
          <p:nvPr/>
        </p:nvSpPr>
        <p:spPr>
          <a:xfrm>
            <a:off x="3262312" y="6176907"/>
            <a:ext cx="2209800" cy="369332"/>
          </a:xfrm>
          <a:prstGeom prst="rect">
            <a:avLst/>
          </a:prstGeom>
          <a:noFill/>
        </p:spPr>
        <p:txBody>
          <a:bodyPr wrap="square" rtlCol="0">
            <a:spAutoFit/>
          </a:bodyPr>
          <a:lstStyle/>
          <a:p>
            <a:pPr algn="ctr"/>
            <a:r>
              <a:rPr lang="en-US" b="1" dirty="0" smtClean="0">
                <a:solidFill>
                  <a:srgbClr val="FFC000"/>
                </a:solidFill>
              </a:rPr>
              <a:t>October 28, 2014</a:t>
            </a:r>
            <a:endParaRPr lang="en-US" b="1"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3" y="304800"/>
            <a:ext cx="8393112" cy="4662815"/>
          </a:xfrm>
        </p:spPr>
        <p:txBody>
          <a:bodyPr/>
          <a:lstStyle/>
          <a:p>
            <a:pPr algn="ctr"/>
            <a:r>
              <a:rPr lang="en-US" sz="6600" i="1" dirty="0" smtClean="0"/>
              <a:t>3.  How do we respond when students </a:t>
            </a:r>
            <a:br>
              <a:rPr lang="en-US" sz="6600" i="1" dirty="0" smtClean="0"/>
            </a:br>
            <a:r>
              <a:rPr lang="en-US" sz="6600" i="1" dirty="0" smtClean="0"/>
              <a:t>do not learn it?</a:t>
            </a:r>
            <a:br>
              <a:rPr lang="en-US" sz="6600" i="1" dirty="0" smtClean="0"/>
            </a:br>
            <a:r>
              <a:rPr lang="en-US" sz="6600" i="1" dirty="0" smtClean="0"/>
              <a:t/>
            </a:r>
            <a:br>
              <a:rPr lang="en-US" sz="6600" i="1" dirty="0" smtClean="0"/>
            </a:br>
            <a:r>
              <a:rPr lang="en-US" sz="6600" i="1" dirty="0" smtClean="0"/>
              <a:t> </a:t>
            </a:r>
            <a:endParaRPr lang="en-US" sz="6600" i="1" dirty="0"/>
          </a:p>
        </p:txBody>
      </p:sp>
      <p:pic>
        <p:nvPicPr>
          <p:cNvPr id="4" name="Picture 3"/>
          <p:cNvPicPr>
            <a:picLocks noChangeAspect="1"/>
          </p:cNvPicPr>
          <p:nvPr/>
        </p:nvPicPr>
        <p:blipFill>
          <a:blip r:embed="rId3"/>
          <a:stretch>
            <a:fillRect/>
          </a:stretch>
        </p:blipFill>
        <p:spPr>
          <a:xfrm>
            <a:off x="2848769" y="3200400"/>
            <a:ext cx="3429000" cy="2667000"/>
          </a:xfrm>
          <a:prstGeom prst="rect">
            <a:avLst/>
          </a:prstGeom>
        </p:spPr>
      </p:pic>
    </p:spTree>
    <p:extLst>
      <p:ext uri="{BB962C8B-B14F-4D97-AF65-F5344CB8AC3E}">
        <p14:creationId xmlns:p14="http://schemas.microsoft.com/office/powerpoint/2010/main" val="367130426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3" y="304800"/>
            <a:ext cx="8393112" cy="6130909"/>
          </a:xfrm>
        </p:spPr>
        <p:txBody>
          <a:bodyPr/>
          <a:lstStyle/>
          <a:p>
            <a:pPr algn="ctr"/>
            <a:r>
              <a:rPr lang="en-US" sz="6600" i="1" dirty="0" smtClean="0"/>
              <a:t/>
            </a:r>
            <a:br>
              <a:rPr lang="en-US" sz="6600" i="1" dirty="0" smtClean="0"/>
            </a:br>
            <a:r>
              <a:rPr lang="en-US" sz="6600" i="1" dirty="0" smtClean="0"/>
              <a:t>4.  </a:t>
            </a:r>
            <a:r>
              <a:rPr lang="en-US" sz="6600" i="1" dirty="0"/>
              <a:t>How do we respond when students </a:t>
            </a:r>
            <a:r>
              <a:rPr lang="en-US" sz="6600" i="1" dirty="0" smtClean="0"/>
              <a:t/>
            </a:r>
            <a:br>
              <a:rPr lang="en-US" sz="6600" i="1" dirty="0" smtClean="0"/>
            </a:br>
            <a:r>
              <a:rPr lang="en-US" sz="6600" i="1" dirty="0" smtClean="0">
                <a:solidFill>
                  <a:schemeClr val="accent6"/>
                </a:solidFill>
              </a:rPr>
              <a:t>do</a:t>
            </a:r>
            <a:r>
              <a:rPr lang="en-US" sz="6600" i="1" dirty="0" smtClean="0"/>
              <a:t> learn it? </a:t>
            </a:r>
            <a:br>
              <a:rPr lang="en-US" sz="6600" i="1" dirty="0" smtClean="0"/>
            </a:br>
            <a:r>
              <a:rPr lang="en-US" sz="6600" i="1" dirty="0" smtClean="0"/>
              <a:t> </a:t>
            </a:r>
            <a:br>
              <a:rPr lang="en-US" sz="6600" i="1" dirty="0" smtClean="0"/>
            </a:br>
            <a:r>
              <a:rPr lang="en-US" sz="6600" i="1" dirty="0" smtClean="0"/>
              <a:t/>
            </a:r>
            <a:br>
              <a:rPr lang="en-US" sz="6600" i="1" dirty="0" smtClean="0"/>
            </a:b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169" y="4049470"/>
            <a:ext cx="3124200" cy="2371725"/>
          </a:xfrm>
          <a:prstGeom prst="rect">
            <a:avLst/>
          </a:prstGeom>
        </p:spPr>
      </p:pic>
    </p:spTree>
    <p:extLst>
      <p:ext uri="{BB962C8B-B14F-4D97-AF65-F5344CB8AC3E}">
        <p14:creationId xmlns:p14="http://schemas.microsoft.com/office/powerpoint/2010/main" val="406660379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14980" t="30971" r="16005" b="11643"/>
          <a:stretch/>
        </p:blipFill>
        <p:spPr>
          <a:xfrm>
            <a:off x="118834" y="1457324"/>
            <a:ext cx="8893631" cy="4343401"/>
          </a:xfrm>
          <a:prstGeom prst="rect">
            <a:avLst/>
          </a:prstGeom>
        </p:spPr>
      </p:pic>
    </p:spTree>
    <p:extLst>
      <p:ext uri="{BB962C8B-B14F-4D97-AF65-F5344CB8AC3E}">
        <p14:creationId xmlns:p14="http://schemas.microsoft.com/office/powerpoint/2010/main" val="98781180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366713" y="304800"/>
            <a:ext cx="8393112" cy="6324599"/>
          </a:xfrm>
          <a:prstGeom prst="rect">
            <a:avLst/>
          </a:prstGeom>
        </p:spPr>
      </p:pic>
    </p:spTree>
    <p:extLst>
      <p:ext uri="{BB962C8B-B14F-4D97-AF65-F5344CB8AC3E}">
        <p14:creationId xmlns:p14="http://schemas.microsoft.com/office/powerpoint/2010/main" val="23782129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713" y="304800"/>
            <a:ext cx="8393112" cy="6172199"/>
          </a:xfrm>
        </p:spPr>
      </p:pic>
    </p:spTree>
    <p:extLst>
      <p:ext uri="{BB962C8B-B14F-4D97-AF65-F5344CB8AC3E}">
        <p14:creationId xmlns:p14="http://schemas.microsoft.com/office/powerpoint/2010/main" val="153710771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i="1" dirty="0" smtClean="0"/>
              <a:t>do</a:t>
            </a:r>
            <a:r>
              <a:rPr lang="en-US" dirty="0" smtClean="0"/>
              <a:t> teachers think of PLCs?</a:t>
            </a:r>
            <a:endParaRPr lang="en-US" dirty="0"/>
          </a:p>
        </p:txBody>
      </p:sp>
      <p:sp>
        <p:nvSpPr>
          <p:cNvPr id="3" name="Content Placeholder 2"/>
          <p:cNvSpPr>
            <a:spLocks noGrp="1"/>
          </p:cNvSpPr>
          <p:nvPr>
            <p:ph idx="1"/>
          </p:nvPr>
        </p:nvSpPr>
        <p:spPr>
          <a:xfrm>
            <a:off x="371475" y="1414462"/>
            <a:ext cx="8388350" cy="4930581"/>
          </a:xfrm>
        </p:spPr>
        <p:txBody>
          <a:bodyPr/>
          <a:lstStyle/>
          <a:p>
            <a:pPr marL="0" indent="0">
              <a:buNone/>
            </a:pPr>
            <a:r>
              <a:rPr lang="en-US" dirty="0" smtClean="0"/>
              <a:t>Teachers at Adlai Stevenson High School outside of Chicago...</a:t>
            </a:r>
          </a:p>
          <a:p>
            <a:pPr marL="0" indent="0">
              <a:buNone/>
            </a:pPr>
            <a:endParaRPr lang="en-US" dirty="0" smtClean="0"/>
          </a:p>
          <a:p>
            <a:pPr marL="0" indent="0">
              <a:buNone/>
            </a:pPr>
            <a:r>
              <a:rPr lang="en-US" sz="2800" dirty="0" smtClean="0"/>
              <a:t>“…feel </a:t>
            </a:r>
            <a:r>
              <a:rPr lang="en-US" sz="2800" dirty="0"/>
              <a:t>more fulfilled, more rewarded, and more effective than teachers in traditional schools. A number of books have been written about the school (see Joan Richardson, Mike </a:t>
            </a:r>
            <a:r>
              <a:rPr lang="en-US" sz="2800" dirty="0" err="1"/>
              <a:t>Schmoker</a:t>
            </a:r>
            <a:r>
              <a:rPr lang="en-US" sz="2800" dirty="0"/>
              <a:t>, Tom </a:t>
            </a:r>
            <a:r>
              <a:rPr lang="en-US" sz="2800" dirty="0" err="1"/>
              <a:t>Sergiovanni</a:t>
            </a:r>
            <a:r>
              <a:rPr lang="en-US" sz="2800" dirty="0"/>
              <a:t>, Terry Deal, Thomas </a:t>
            </a:r>
            <a:r>
              <a:rPr lang="en-US" sz="2800" dirty="0" err="1"/>
              <a:t>Lickona</a:t>
            </a:r>
            <a:r>
              <a:rPr lang="en-US" sz="2800" dirty="0"/>
              <a:t>) and they invariably report on the enthusiasm, professionalism, and high morale of the </a:t>
            </a:r>
            <a:r>
              <a:rPr lang="en-US" sz="2800" dirty="0" smtClean="0"/>
              <a:t>faculty…”</a:t>
            </a:r>
          </a:p>
          <a:p>
            <a:pPr marL="0" indent="0" algn="r">
              <a:buNone/>
            </a:pPr>
            <a:r>
              <a:rPr lang="en-US" sz="2800" dirty="0" smtClean="0"/>
              <a:t>Richard </a:t>
            </a:r>
            <a:r>
              <a:rPr lang="en-US" sz="2800" dirty="0" err="1" smtClean="0"/>
              <a:t>DuFour</a:t>
            </a:r>
            <a:endParaRPr lang="en-US" sz="2800" dirty="0"/>
          </a:p>
        </p:txBody>
      </p:sp>
    </p:spTree>
    <p:extLst>
      <p:ext uri="{BB962C8B-B14F-4D97-AF65-F5344CB8AC3E}">
        <p14:creationId xmlns:p14="http://schemas.microsoft.com/office/powerpoint/2010/main" val="25322593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Singletons</a:t>
            </a:r>
            <a:endParaRPr lang="en-US" dirty="0"/>
          </a:p>
        </p:txBody>
      </p:sp>
      <p:sp>
        <p:nvSpPr>
          <p:cNvPr id="3" name="Content Placeholder 2"/>
          <p:cNvSpPr>
            <a:spLocks noGrp="1"/>
          </p:cNvSpPr>
          <p:nvPr>
            <p:ph idx="1"/>
          </p:nvPr>
        </p:nvSpPr>
        <p:spPr>
          <a:xfrm>
            <a:off x="371475" y="1055688"/>
            <a:ext cx="8388350" cy="5318379"/>
          </a:xfrm>
        </p:spPr>
        <p:txBody>
          <a:bodyPr/>
          <a:lstStyle/>
          <a:p>
            <a:pPr marL="0" indent="0" algn="ctr">
              <a:buNone/>
            </a:pPr>
            <a:r>
              <a:rPr lang="en-US" b="1" i="1" dirty="0" smtClean="0">
                <a:solidFill>
                  <a:schemeClr val="accent2"/>
                </a:solidFill>
              </a:rPr>
              <a:t>Good News!</a:t>
            </a:r>
          </a:p>
          <a:p>
            <a:pPr lvl="1">
              <a:buFont typeface="Arial" panose="020B0604020202020204" pitchFamily="34" charset="0"/>
              <a:buChar char="•"/>
            </a:pPr>
            <a:r>
              <a:rPr lang="en-US" dirty="0" smtClean="0"/>
              <a:t>Ms. </a:t>
            </a:r>
            <a:r>
              <a:rPr lang="en-US" dirty="0" err="1" smtClean="0"/>
              <a:t>Rhoney</a:t>
            </a:r>
            <a:r>
              <a:rPr lang="en-US" dirty="0" smtClean="0"/>
              <a:t> and your team understand your concerns and are committed to setting expectations for you that align with best practice for students.  NO FAKE PLCs!</a:t>
            </a:r>
          </a:p>
          <a:p>
            <a:pPr lvl="1">
              <a:buFont typeface="Arial" panose="020B0604020202020204" pitchFamily="34" charset="0"/>
              <a:buChar char="•"/>
            </a:pPr>
            <a:r>
              <a:rPr lang="en-US" dirty="0" smtClean="0"/>
              <a:t>How do we avoid fake PLCs?   Ask yourselves this question:</a:t>
            </a:r>
          </a:p>
          <a:p>
            <a:pPr lvl="1">
              <a:buFont typeface="Arial" panose="020B0604020202020204" pitchFamily="34" charset="0"/>
              <a:buChar char="•"/>
            </a:pPr>
            <a:r>
              <a:rPr lang="en-US" b="1" i="1" dirty="0" smtClean="0">
                <a:solidFill>
                  <a:srgbClr val="00B0F0"/>
                </a:solidFill>
              </a:rPr>
              <a:t>What is my motivation for being on this team?  </a:t>
            </a:r>
            <a:r>
              <a:rPr lang="en-US" dirty="0" smtClean="0">
                <a:effectLst>
                  <a:outerShdw blurRad="38100" dist="38100" dir="2700000" algn="tl">
                    <a:srgbClr val="000000">
                      <a:alpha val="43137"/>
                    </a:srgbClr>
                  </a:outerShdw>
                </a:effectLst>
              </a:rPr>
              <a:t>Am I on this PLC team in order to: (a) become </a:t>
            </a:r>
            <a:r>
              <a:rPr lang="en-US" dirty="0">
                <a:effectLst>
                  <a:outerShdw blurRad="38100" dist="38100" dir="2700000" algn="tl">
                    <a:srgbClr val="000000">
                      <a:alpha val="43137"/>
                    </a:srgbClr>
                  </a:outerShdw>
                </a:effectLst>
              </a:rPr>
              <a:t>a member of a </a:t>
            </a:r>
            <a:r>
              <a:rPr lang="en-US" dirty="0" smtClean="0">
                <a:effectLst>
                  <a:outerShdw blurRad="38100" dist="38100" dir="2700000" algn="tl">
                    <a:srgbClr val="000000">
                      <a:alpha val="43137"/>
                    </a:srgbClr>
                  </a:outerShdw>
                </a:effectLst>
              </a:rPr>
              <a:t>PLC team</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or (b) become </a:t>
            </a:r>
            <a:r>
              <a:rPr lang="en-US" dirty="0">
                <a:effectLst>
                  <a:outerShdw blurRad="38100" dist="38100" dir="2700000" algn="tl">
                    <a:srgbClr val="000000">
                      <a:alpha val="43137"/>
                    </a:srgbClr>
                  </a:outerShdw>
                </a:effectLst>
              </a:rPr>
              <a:t>a more effective </a:t>
            </a:r>
            <a:r>
              <a:rPr lang="en-US" dirty="0" smtClean="0">
                <a:effectLst>
                  <a:outerShdw blurRad="38100" dist="38100" dir="2700000" algn="tl">
                    <a:srgbClr val="000000">
                      <a:alpha val="43137"/>
                    </a:srgbClr>
                  </a:outerShdw>
                </a:effectLst>
              </a:rPr>
              <a:t>teacher to </a:t>
            </a:r>
            <a:r>
              <a:rPr lang="en-US" dirty="0">
                <a:effectLst>
                  <a:outerShdw blurRad="38100" dist="38100" dir="2700000" algn="tl">
                    <a:srgbClr val="000000">
                      <a:alpha val="43137"/>
                    </a:srgbClr>
                  </a:outerShdw>
                </a:effectLst>
              </a:rPr>
              <a:t>improve the learning levels of </a:t>
            </a:r>
            <a:r>
              <a:rPr lang="en-US" dirty="0" smtClean="0">
                <a:effectLst>
                  <a:outerShdw blurRad="38100" dist="38100" dir="2700000" algn="tl">
                    <a:srgbClr val="000000">
                      <a:alpha val="43137"/>
                    </a:srgbClr>
                  </a:outerShdw>
                </a:effectLst>
              </a:rPr>
              <a:t>my students?</a:t>
            </a:r>
          </a:p>
        </p:txBody>
      </p:sp>
    </p:spTree>
    <p:extLst>
      <p:ext uri="{BB962C8B-B14F-4D97-AF65-F5344CB8AC3E}">
        <p14:creationId xmlns:p14="http://schemas.microsoft.com/office/powerpoint/2010/main" val="2138398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Singletons Continued…</a:t>
            </a:r>
            <a:endParaRPr lang="en-US" dirty="0"/>
          </a:p>
        </p:txBody>
      </p:sp>
      <p:sp>
        <p:nvSpPr>
          <p:cNvPr id="3" name="Content Placeholder 2"/>
          <p:cNvSpPr>
            <a:spLocks noGrp="1"/>
          </p:cNvSpPr>
          <p:nvPr>
            <p:ph idx="1"/>
          </p:nvPr>
        </p:nvSpPr>
        <p:spPr>
          <a:xfrm>
            <a:off x="371475" y="1414463"/>
            <a:ext cx="8388350" cy="4561249"/>
          </a:xfrm>
        </p:spPr>
        <p:txBody>
          <a:bodyPr/>
          <a:lstStyle/>
          <a:p>
            <a:pPr marL="461963" lvl="1" indent="0" algn="ctr">
              <a:buNone/>
            </a:pPr>
            <a:r>
              <a:rPr lang="en-US" b="1" i="1" dirty="0" smtClean="0">
                <a:solidFill>
                  <a:schemeClr val="accent2"/>
                </a:solidFill>
              </a:rPr>
              <a:t>More Good News!!</a:t>
            </a:r>
          </a:p>
          <a:p>
            <a:pPr lvl="1">
              <a:buFont typeface="Arial" panose="020B0604020202020204" pitchFamily="34" charset="0"/>
              <a:buChar char="•"/>
            </a:pPr>
            <a:r>
              <a:rPr lang="en-US" dirty="0" smtClean="0"/>
              <a:t>The </a:t>
            </a:r>
            <a:r>
              <a:rPr lang="en-US" dirty="0"/>
              <a:t>district has already seen the need for singletons across the district to come together</a:t>
            </a:r>
          </a:p>
          <a:p>
            <a:pPr lvl="1">
              <a:buFont typeface="Arial" panose="020B0604020202020204" pitchFamily="34" charset="0"/>
              <a:buChar char="•"/>
            </a:pPr>
            <a:r>
              <a:rPr lang="en-US" dirty="0"/>
              <a:t>Your leaders at TCR and district leaders are working to find ways to increase opportunities for digital PLCs</a:t>
            </a:r>
          </a:p>
          <a:p>
            <a:pPr lvl="1">
              <a:buFont typeface="Arial" panose="020B0604020202020204" pitchFamily="34" charset="0"/>
              <a:buChar char="•"/>
            </a:pPr>
            <a:r>
              <a:rPr lang="en-US" b="1" i="1" dirty="0" smtClean="0"/>
              <a:t>Singleton Teachers</a:t>
            </a:r>
            <a:r>
              <a:rPr lang="en-US" b="1" i="1" dirty="0"/>
              <a:t>:</a:t>
            </a:r>
            <a:r>
              <a:rPr lang="en-US" b="1" i="1" dirty="0" smtClean="0"/>
              <a:t>  </a:t>
            </a:r>
            <a:r>
              <a:rPr lang="en-US" b="1" i="1" dirty="0" smtClean="0">
                <a:solidFill>
                  <a:schemeClr val="accent2"/>
                </a:solidFill>
              </a:rPr>
              <a:t>Help </a:t>
            </a:r>
            <a:r>
              <a:rPr lang="en-US" b="1" i="1" dirty="0">
                <a:solidFill>
                  <a:schemeClr val="accent2"/>
                </a:solidFill>
              </a:rPr>
              <a:t>Lead the Way!  </a:t>
            </a:r>
          </a:p>
          <a:p>
            <a:pPr lvl="2">
              <a:buFont typeface="Arial" panose="020B0604020202020204" pitchFamily="34" charset="0"/>
              <a:buChar char="•"/>
            </a:pPr>
            <a:r>
              <a:rPr lang="en-US" u="sng" dirty="0">
                <a:solidFill>
                  <a:srgbClr val="00B0F0"/>
                </a:solidFill>
              </a:rPr>
              <a:t>allthingsplc.info</a:t>
            </a:r>
            <a:r>
              <a:rPr lang="en-US" dirty="0"/>
              <a:t> (blog: adjust for small schools and </a:t>
            </a:r>
            <a:r>
              <a:rPr lang="en-US" dirty="0" smtClean="0"/>
              <a:t>singletons &amp; </a:t>
            </a:r>
            <a:r>
              <a:rPr lang="en-US" smtClean="0"/>
              <a:t>build consensus)</a:t>
            </a:r>
            <a:endParaRPr lang="en-US" dirty="0"/>
          </a:p>
          <a:p>
            <a:pPr marL="0" indent="0">
              <a:buNone/>
            </a:pPr>
            <a:endParaRPr lang="en-US" dirty="0"/>
          </a:p>
        </p:txBody>
      </p:sp>
    </p:spTree>
    <p:extLst>
      <p:ext uri="{BB962C8B-B14F-4D97-AF65-F5344CB8AC3E}">
        <p14:creationId xmlns:p14="http://schemas.microsoft.com/office/powerpoint/2010/main" val="299261877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3" y="304800"/>
            <a:ext cx="8393112" cy="2086725"/>
          </a:xfrm>
        </p:spPr>
        <p:txBody>
          <a:bodyPr/>
          <a:lstStyle/>
          <a:p>
            <a:r>
              <a:rPr lang="en-US" dirty="0" smtClean="0"/>
              <a:t>Resources to continue developing your team’s capacity…</a:t>
            </a:r>
            <a:endParaRPr lang="en-US" dirty="0"/>
          </a:p>
        </p:txBody>
      </p:sp>
      <p:sp>
        <p:nvSpPr>
          <p:cNvPr id="3" name="Content Placeholder 2"/>
          <p:cNvSpPr>
            <a:spLocks noGrp="1"/>
          </p:cNvSpPr>
          <p:nvPr>
            <p:ph idx="1"/>
          </p:nvPr>
        </p:nvSpPr>
        <p:spPr>
          <a:xfrm>
            <a:off x="371475" y="2971800"/>
            <a:ext cx="8388350" cy="1126462"/>
          </a:xfrm>
        </p:spPr>
        <p:txBody>
          <a:bodyPr/>
          <a:lstStyle/>
          <a:p>
            <a:r>
              <a:rPr lang="en-US" dirty="0" smtClean="0"/>
              <a:t>Allthingsplc.info</a:t>
            </a:r>
          </a:p>
          <a:p>
            <a:r>
              <a:rPr lang="en-US" dirty="0" smtClean="0"/>
              <a:t>Learningforward.org</a:t>
            </a:r>
          </a:p>
        </p:txBody>
      </p:sp>
    </p:spTree>
    <p:extLst>
      <p:ext uri="{BB962C8B-B14F-4D97-AF65-F5344CB8AC3E}">
        <p14:creationId xmlns:p14="http://schemas.microsoft.com/office/powerpoint/2010/main" val="13638978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6713" y="304800"/>
            <a:ext cx="8393112" cy="7072705"/>
          </a:xfrm>
        </p:spPr>
        <p:txBody>
          <a:bodyPr/>
          <a:lstStyle/>
          <a:p>
            <a:r>
              <a:rPr lang="en-US" dirty="0" smtClean="0"/>
              <a:t/>
            </a:r>
            <a:br>
              <a:rPr lang="en-US" dirty="0" smtClean="0"/>
            </a:br>
            <a:r>
              <a:rPr lang="en-US" dirty="0" smtClean="0"/>
              <a:t/>
            </a:r>
            <a:br>
              <a:rPr lang="en-US" dirty="0" smtClean="0"/>
            </a:br>
            <a:r>
              <a:rPr lang="en-US" u="sng" dirty="0">
                <a:solidFill>
                  <a:schemeClr val="accent6"/>
                </a:solidFill>
              </a:rPr>
              <a:t/>
            </a:r>
            <a:br>
              <a:rPr lang="en-US" u="sng" dirty="0">
                <a:solidFill>
                  <a:schemeClr val="accent6"/>
                </a:solidFill>
              </a:rPr>
            </a:br>
            <a:r>
              <a:rPr lang="en-US" sz="2400" u="sng" dirty="0" smtClean="0">
                <a:solidFill>
                  <a:schemeClr val="accent6"/>
                </a:solidFill>
              </a:rPr>
              <a:t>1.  By the end of this session, </a:t>
            </a:r>
            <a:r>
              <a:rPr lang="en-US" sz="2400" u="sng" dirty="0">
                <a:solidFill>
                  <a:schemeClr val="accent6"/>
                </a:solidFill>
              </a:rPr>
              <a:t>P</a:t>
            </a:r>
            <a:r>
              <a:rPr lang="en-US" sz="2400" u="sng" dirty="0" smtClean="0">
                <a:solidFill>
                  <a:schemeClr val="accent6"/>
                </a:solidFill>
              </a:rPr>
              <a:t>articipants will be able to report: </a:t>
            </a:r>
            <a:br>
              <a:rPr lang="en-US" sz="2400" u="sng" dirty="0" smtClean="0">
                <a:solidFill>
                  <a:schemeClr val="accent6"/>
                </a:solidFill>
              </a:rPr>
            </a:br>
            <a:r>
              <a:rPr lang="en-US" sz="2400" dirty="0" smtClean="0"/>
              <a:t/>
            </a:r>
            <a:br>
              <a:rPr lang="en-US" sz="2400" dirty="0" smtClean="0"/>
            </a:br>
            <a:r>
              <a:rPr lang="en-US" sz="2400" dirty="0" smtClean="0"/>
              <a:t>(a.) </a:t>
            </a:r>
            <a:r>
              <a:rPr lang="en-US" sz="2400" i="1" dirty="0" smtClean="0"/>
              <a:t>Why</a:t>
            </a:r>
            <a:r>
              <a:rPr lang="en-US" sz="2400" dirty="0" smtClean="0"/>
              <a:t> (critical importance) TCRHS must shift to a collaborative structure/culture</a:t>
            </a:r>
            <a:br>
              <a:rPr lang="en-US" sz="2400" dirty="0" smtClean="0"/>
            </a:br>
            <a:r>
              <a:rPr lang="en-US" sz="2400" dirty="0" smtClean="0"/>
              <a:t/>
            </a:r>
            <a:br>
              <a:rPr lang="en-US" sz="2400" dirty="0" smtClean="0"/>
            </a:br>
            <a:r>
              <a:rPr lang="en-US" sz="2400" dirty="0" smtClean="0"/>
              <a:t>(b.) The four guiding questions of an effective PLC</a:t>
            </a:r>
            <a:r>
              <a:rPr lang="en-US" sz="2400" dirty="0"/>
              <a:t> </a:t>
            </a:r>
            <a:r>
              <a:rPr lang="en-US" sz="2400" dirty="0" smtClean="0"/>
              <a:t>and the school &amp; team-behaviors that answer these questions </a:t>
            </a:r>
            <a:br>
              <a:rPr lang="en-US" sz="2400" dirty="0" smtClean="0"/>
            </a:br>
            <a:r>
              <a:rPr lang="en-US" sz="2400" dirty="0"/>
              <a:t/>
            </a:r>
            <a:br>
              <a:rPr lang="en-US" sz="2400" dirty="0"/>
            </a:br>
            <a:r>
              <a:rPr lang="en-US" sz="2400" dirty="0" smtClean="0">
                <a:solidFill>
                  <a:schemeClr val="accent6"/>
                </a:solidFill>
              </a:rPr>
              <a:t>2.  </a:t>
            </a:r>
            <a:r>
              <a:rPr lang="en-US" sz="2400" u="sng" dirty="0" smtClean="0">
                <a:solidFill>
                  <a:schemeClr val="accent6"/>
                </a:solidFill>
              </a:rPr>
              <a:t>Participants will be able to identify where their team exists on the PLC Continuum and develop a team-goal for advancement on the continuum in the 2014-2015 school-year. </a:t>
            </a:r>
            <a:r>
              <a:rPr lang="en-US" sz="2800" dirty="0" smtClean="0"/>
              <a:t/>
            </a:r>
            <a:br>
              <a:rPr lang="en-US" sz="2800" dirty="0" smtClean="0"/>
            </a:br>
            <a:r>
              <a:rPr lang="en-US" dirty="0" smtClean="0"/>
              <a:t/>
            </a:r>
            <a:br>
              <a:rPr lang="en-US" dirty="0" smtClean="0"/>
            </a:b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269" y="533400"/>
            <a:ext cx="3048000" cy="1504950"/>
          </a:xfrm>
          <a:prstGeom prst="rect">
            <a:avLst/>
          </a:prstGeom>
        </p:spPr>
      </p:pic>
    </p:spTree>
    <p:extLst>
      <p:ext uri="{BB962C8B-B14F-4D97-AF65-F5344CB8AC3E}">
        <p14:creationId xmlns:p14="http://schemas.microsoft.com/office/powerpoint/2010/main" val="19810149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457200"/>
            <a:ext cx="8388350" cy="5867400"/>
          </a:xfrm>
        </p:spPr>
        <p:txBody>
          <a:bodyPr/>
          <a:lstStyle/>
          <a:p>
            <a:pPr marL="0" indent="0">
              <a:buNone/>
            </a:pPr>
            <a:r>
              <a:rPr lang="en-US" sz="4800" i="1" dirty="0" smtClean="0">
                <a:solidFill>
                  <a:schemeClr val="tx2"/>
                </a:solidFill>
              </a:rPr>
              <a:t>Effective</a:t>
            </a:r>
            <a:r>
              <a:rPr lang="en-US" sz="4800" i="1" dirty="0" smtClean="0">
                <a:solidFill>
                  <a:schemeClr val="accent6"/>
                </a:solidFill>
              </a:rPr>
              <a:t> learning communities reach students who struggle to learn!</a:t>
            </a:r>
            <a:endParaRPr lang="en-US" dirty="0" smtClean="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550" y="3124200"/>
            <a:ext cx="2362200" cy="2876550"/>
          </a:xfrm>
          <a:prstGeom prst="rect">
            <a:avLst/>
          </a:prstGeom>
        </p:spPr>
      </p:pic>
    </p:spTree>
    <p:extLst>
      <p:ext uri="{BB962C8B-B14F-4D97-AF65-F5344CB8AC3E}">
        <p14:creationId xmlns:p14="http://schemas.microsoft.com/office/powerpoint/2010/main" val="4196877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3" y="304800"/>
            <a:ext cx="8393112" cy="1421928"/>
          </a:xfrm>
        </p:spPr>
        <p:txBody>
          <a:bodyPr/>
          <a:lstStyle/>
          <a:p>
            <a:r>
              <a:rPr lang="en-US" dirty="0" smtClean="0"/>
              <a:t>Effective PLCs Provide Struggling Learners with:</a:t>
            </a:r>
            <a:endParaRPr lang="en-US" dirty="0"/>
          </a:p>
        </p:txBody>
      </p:sp>
      <p:sp>
        <p:nvSpPr>
          <p:cNvPr id="3" name="Content Placeholder 2"/>
          <p:cNvSpPr>
            <a:spLocks noGrp="1"/>
          </p:cNvSpPr>
          <p:nvPr>
            <p:ph idx="1"/>
          </p:nvPr>
        </p:nvSpPr>
        <p:spPr>
          <a:xfrm>
            <a:off x="371475" y="1414463"/>
            <a:ext cx="8388350" cy="4672048"/>
          </a:xfrm>
        </p:spPr>
        <p:txBody>
          <a:bodyPr/>
          <a:lstStyle/>
          <a:p>
            <a:pPr marL="0" indent="0">
              <a:buNone/>
            </a:pPr>
            <a:endParaRPr lang="en-US" dirty="0"/>
          </a:p>
          <a:p>
            <a:r>
              <a:rPr lang="en-US" dirty="0" smtClean="0"/>
              <a:t>Additional time</a:t>
            </a:r>
          </a:p>
          <a:p>
            <a:r>
              <a:rPr lang="en-US" dirty="0" smtClean="0"/>
              <a:t>Additional support</a:t>
            </a:r>
          </a:p>
          <a:p>
            <a:r>
              <a:rPr lang="en-US" dirty="0" smtClean="0"/>
              <a:t>Targeted support</a:t>
            </a:r>
          </a:p>
          <a:p>
            <a:r>
              <a:rPr lang="en-US" dirty="0" smtClean="0"/>
              <a:t>Alternate/Additional approaches to learning</a:t>
            </a:r>
          </a:p>
          <a:p>
            <a:r>
              <a:rPr lang="en-US" dirty="0" smtClean="0"/>
              <a:t>Support from a team of teachers</a:t>
            </a:r>
          </a:p>
          <a:p>
            <a:r>
              <a:rPr lang="en-US" dirty="0" smtClean="0"/>
              <a:t>A WHOLE school approach to achievement</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726728"/>
            <a:ext cx="3200400" cy="1930872"/>
          </a:xfrm>
          <a:prstGeom prst="rect">
            <a:avLst/>
          </a:prstGeom>
        </p:spPr>
      </p:pic>
    </p:spTree>
    <p:extLst>
      <p:ext uri="{BB962C8B-B14F-4D97-AF65-F5344CB8AC3E}">
        <p14:creationId xmlns:p14="http://schemas.microsoft.com/office/powerpoint/2010/main" val="3121196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 Defined:</a:t>
            </a:r>
            <a:endParaRPr lang="en-US" dirty="0"/>
          </a:p>
        </p:txBody>
      </p:sp>
      <p:sp>
        <p:nvSpPr>
          <p:cNvPr id="3" name="Content Placeholder 2"/>
          <p:cNvSpPr>
            <a:spLocks noGrp="1"/>
          </p:cNvSpPr>
          <p:nvPr>
            <p:ph idx="1"/>
          </p:nvPr>
        </p:nvSpPr>
        <p:spPr>
          <a:xfrm>
            <a:off x="371475" y="1414463"/>
            <a:ext cx="8388350" cy="4745915"/>
          </a:xfrm>
        </p:spPr>
        <p:txBody>
          <a:bodyPr/>
          <a:lstStyle/>
          <a:p>
            <a:r>
              <a:rPr lang="en-US" dirty="0" smtClean="0"/>
              <a:t>An on-going process in which </a:t>
            </a:r>
            <a:r>
              <a:rPr lang="en-US" dirty="0" smtClean="0">
                <a:solidFill>
                  <a:srgbClr val="FFC000"/>
                </a:solidFill>
              </a:rPr>
              <a:t>educators work collaboratively </a:t>
            </a:r>
            <a:r>
              <a:rPr lang="en-US" dirty="0" smtClean="0"/>
              <a:t>in recurring cycles of collective inquiry and action to achieve better results for the students they serve  </a:t>
            </a:r>
          </a:p>
          <a:p>
            <a:r>
              <a:rPr lang="en-US" dirty="0" smtClean="0"/>
              <a:t>An effective PLC operates under the assumption that the key to improved learning for students is </a:t>
            </a:r>
            <a:r>
              <a:rPr lang="en-US" i="1" dirty="0" smtClean="0">
                <a:solidFill>
                  <a:srgbClr val="FFC000"/>
                </a:solidFill>
              </a:rPr>
              <a:t>continuous job-embedded learning for educators</a:t>
            </a:r>
          </a:p>
          <a:p>
            <a:endParaRPr lang="en-US" i="1" dirty="0">
              <a:solidFill>
                <a:srgbClr val="FFC000"/>
              </a:solidFill>
            </a:endParaRPr>
          </a:p>
          <a:p>
            <a:pPr marL="0" indent="0" algn="r">
              <a:buNone/>
            </a:pPr>
            <a:r>
              <a:rPr lang="en-US" sz="2000" i="1" dirty="0" smtClean="0"/>
              <a:t>Adapted from </a:t>
            </a:r>
            <a:r>
              <a:rPr lang="en-US" sz="2000" i="1" dirty="0" err="1" smtClean="0"/>
              <a:t>DuFour</a:t>
            </a:r>
            <a:r>
              <a:rPr lang="en-US" sz="2000" i="1" dirty="0" smtClean="0"/>
              <a:t>, </a:t>
            </a:r>
            <a:r>
              <a:rPr lang="en-US" sz="2000" i="1" dirty="0" err="1" smtClean="0"/>
              <a:t>DuFour</a:t>
            </a:r>
            <a:r>
              <a:rPr lang="en-US" sz="2000" i="1" dirty="0" smtClean="0"/>
              <a:t>, </a:t>
            </a:r>
            <a:r>
              <a:rPr lang="en-US" sz="2000" i="1" dirty="0" err="1" smtClean="0"/>
              <a:t>Eaker</a:t>
            </a:r>
            <a:r>
              <a:rPr lang="en-US" sz="2000" i="1" dirty="0" smtClean="0"/>
              <a:t>, &amp; Many (2010)</a:t>
            </a:r>
            <a:endParaRPr lang="en-US" sz="2000" i="1" dirty="0"/>
          </a:p>
        </p:txBody>
      </p:sp>
    </p:spTree>
    <p:extLst>
      <p:ext uri="{BB962C8B-B14F-4D97-AF65-F5344CB8AC3E}">
        <p14:creationId xmlns:p14="http://schemas.microsoft.com/office/powerpoint/2010/main" val="2691224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533401"/>
            <a:ext cx="8388350" cy="6740307"/>
          </a:xfrm>
        </p:spPr>
        <p:txBody>
          <a:bodyPr/>
          <a:lstStyle/>
          <a:p>
            <a:pPr marL="0" indent="0">
              <a:buNone/>
            </a:pPr>
            <a:r>
              <a:rPr lang="en-US" i="1" dirty="0">
                <a:solidFill>
                  <a:srgbClr val="FFC000"/>
                </a:solidFill>
                <a:effectLst/>
              </a:rPr>
              <a:t>Growing evidence suggests that this kind of professional development not only makes teachers feel better about their practice, but it also reaps learning gains for students, especially in the kinds of more challenging learning that new standards demand (Darling-Hammond 1997, NFIE 1996). Creating a profession of teaching in which teachers have the opportunity for continual learning is the likeliest way to inspire greater achievement for children, especially those for whom education is the only pathway to survival and success</a:t>
            </a:r>
            <a:r>
              <a:rPr lang="en-US" i="1" dirty="0" smtClean="0">
                <a:solidFill>
                  <a:srgbClr val="FFC000"/>
                </a:solidFill>
                <a:effectLst/>
              </a:rPr>
              <a:t>.</a:t>
            </a:r>
          </a:p>
          <a:p>
            <a:pPr marL="0" indent="0" algn="r">
              <a:buNone/>
            </a:pPr>
            <a:endParaRPr lang="en-US" sz="2000" i="1" dirty="0" smtClean="0">
              <a:effectLst/>
            </a:endParaRPr>
          </a:p>
          <a:p>
            <a:pPr marL="0" indent="0" algn="r">
              <a:buNone/>
            </a:pPr>
            <a:r>
              <a:rPr lang="en-US" sz="2000" i="1" dirty="0" smtClean="0">
                <a:effectLst/>
              </a:rPr>
              <a:t>Linda Darling-Hammond, 1998</a:t>
            </a:r>
            <a:endParaRPr lang="en-US" sz="2000" i="1" dirty="0">
              <a:effectLst/>
            </a:endParaRPr>
          </a:p>
          <a:p>
            <a:endParaRPr lang="en-US" dirty="0"/>
          </a:p>
        </p:txBody>
      </p:sp>
    </p:spTree>
    <p:extLst>
      <p:ext uri="{BB962C8B-B14F-4D97-AF65-F5344CB8AC3E}">
        <p14:creationId xmlns:p14="http://schemas.microsoft.com/office/powerpoint/2010/main" val="18751503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457201"/>
            <a:ext cx="8388350" cy="5115246"/>
          </a:xfrm>
        </p:spPr>
        <p:txBody>
          <a:bodyPr/>
          <a:lstStyle/>
          <a:p>
            <a:pPr algn="ctr">
              <a:buFontTx/>
              <a:buNone/>
            </a:pPr>
            <a:r>
              <a:rPr lang="en-US" sz="4800" dirty="0"/>
              <a:t>To Advance Student Learning, </a:t>
            </a:r>
            <a:endParaRPr lang="en-US" sz="4800" dirty="0" smtClean="0"/>
          </a:p>
          <a:p>
            <a:pPr algn="ctr">
              <a:buFontTx/>
              <a:buNone/>
            </a:pPr>
            <a:r>
              <a:rPr lang="en-US" sz="4800" dirty="0" smtClean="0"/>
              <a:t>Collaborative </a:t>
            </a:r>
            <a:r>
              <a:rPr lang="en-US" sz="4800" dirty="0"/>
              <a:t>Teams Must </a:t>
            </a:r>
            <a:r>
              <a:rPr lang="en-US" sz="4800" dirty="0" smtClean="0"/>
              <a:t>Ask </a:t>
            </a:r>
          </a:p>
          <a:p>
            <a:pPr algn="ctr">
              <a:buFontTx/>
              <a:buNone/>
            </a:pPr>
            <a:r>
              <a:rPr lang="en-US" sz="5400" dirty="0" smtClean="0">
                <a:solidFill>
                  <a:srgbClr val="FFC000"/>
                </a:solidFill>
                <a:latin typeface="Arial Black" pitchFamily="34" charset="0"/>
              </a:rPr>
              <a:t>4</a:t>
            </a:r>
            <a:r>
              <a:rPr lang="en-US" sz="5400" dirty="0" smtClean="0"/>
              <a:t> </a:t>
            </a:r>
          </a:p>
          <a:p>
            <a:pPr algn="ctr">
              <a:buFontTx/>
              <a:buNone/>
            </a:pPr>
            <a:r>
              <a:rPr lang="en-US" sz="4800" dirty="0" smtClean="0">
                <a:solidFill>
                  <a:schemeClr val="tx2"/>
                </a:solidFill>
              </a:rPr>
              <a:t>Guiding Questions</a:t>
            </a:r>
            <a:r>
              <a:rPr lang="en-US" sz="4800" dirty="0" smtClean="0"/>
              <a:t>:</a:t>
            </a:r>
          </a:p>
          <a:p>
            <a:pPr algn="ctr">
              <a:buFontTx/>
              <a:buNone/>
            </a:pPr>
            <a:endParaRPr lang="en-US" sz="4800"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900" y="3886200"/>
            <a:ext cx="2857500" cy="2495550"/>
          </a:xfrm>
          <a:prstGeom prst="rect">
            <a:avLst/>
          </a:prstGeom>
        </p:spPr>
      </p:pic>
    </p:spTree>
    <p:extLst>
      <p:ext uri="{BB962C8B-B14F-4D97-AF65-F5344CB8AC3E}">
        <p14:creationId xmlns:p14="http://schemas.microsoft.com/office/powerpoint/2010/main" val="31537908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3" y="304800"/>
            <a:ext cx="8393112" cy="4662815"/>
          </a:xfrm>
        </p:spPr>
        <p:txBody>
          <a:bodyPr/>
          <a:lstStyle/>
          <a:p>
            <a:pPr algn="ctr"/>
            <a:r>
              <a:rPr lang="en-US" sz="6600" i="1" dirty="0" smtClean="0"/>
              <a:t/>
            </a:r>
            <a:br>
              <a:rPr lang="en-US" sz="6600" i="1" dirty="0" smtClean="0"/>
            </a:br>
            <a:r>
              <a:rPr lang="en-US" sz="6600" i="1" dirty="0" smtClean="0"/>
              <a:t>1.  What do </a:t>
            </a:r>
            <a:r>
              <a:rPr lang="en-US" sz="6600" i="1" dirty="0"/>
              <a:t>w</a:t>
            </a:r>
            <a:r>
              <a:rPr lang="en-US" sz="6600" i="1" dirty="0" smtClean="0"/>
              <a:t>e want students to know/learn?</a:t>
            </a:r>
            <a:br>
              <a:rPr lang="en-US" sz="6600" i="1" dirty="0" smtClean="0"/>
            </a:br>
            <a:endParaRPr lang="en-US" sz="6600"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772" y="4267200"/>
            <a:ext cx="2362994" cy="1843087"/>
          </a:xfrm>
          <a:prstGeom prst="rect">
            <a:avLst/>
          </a:prstGeom>
        </p:spPr>
      </p:pic>
    </p:spTree>
    <p:extLst>
      <p:ext uri="{BB962C8B-B14F-4D97-AF65-F5344CB8AC3E}">
        <p14:creationId xmlns:p14="http://schemas.microsoft.com/office/powerpoint/2010/main" val="23260628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3" y="304800"/>
            <a:ext cx="8393112" cy="3748719"/>
          </a:xfrm>
        </p:spPr>
        <p:txBody>
          <a:bodyPr/>
          <a:lstStyle/>
          <a:p>
            <a:pPr algn="ctr"/>
            <a:r>
              <a:rPr lang="en-US" sz="6600" i="1" dirty="0" smtClean="0"/>
              <a:t>2.  How do we know if students have learned it (or not learned it)?</a:t>
            </a:r>
            <a:br>
              <a:rPr lang="en-US" sz="6600" i="1" dirty="0" smtClean="0"/>
            </a:br>
            <a:endParaRPr lang="en-US" sz="66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369" y="3505200"/>
            <a:ext cx="3733800" cy="2895600"/>
          </a:xfrm>
          <a:prstGeom prst="rect">
            <a:avLst/>
          </a:prstGeom>
        </p:spPr>
      </p:pic>
    </p:spTree>
    <p:extLst>
      <p:ext uri="{BB962C8B-B14F-4D97-AF65-F5344CB8AC3E}">
        <p14:creationId xmlns:p14="http://schemas.microsoft.com/office/powerpoint/2010/main" val="241257281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ealth_Plan_Exec_Forum 2006">
  <a:themeElements>
    <a:clrScheme name="Health_Plan_Exec_Forum 2006 1">
      <a:dk1>
        <a:srgbClr val="000000"/>
      </a:dk1>
      <a:lt1>
        <a:srgbClr val="FFFFFF"/>
      </a:lt1>
      <a:dk2>
        <a:srgbClr val="006600"/>
      </a:dk2>
      <a:lt2>
        <a:srgbClr val="FFCC29"/>
      </a:lt2>
      <a:accent1>
        <a:srgbClr val="FCEB98"/>
      </a:accent1>
      <a:accent2>
        <a:srgbClr val="33CC33"/>
      </a:accent2>
      <a:accent3>
        <a:srgbClr val="AAB8AA"/>
      </a:accent3>
      <a:accent4>
        <a:srgbClr val="DADADA"/>
      </a:accent4>
      <a:accent5>
        <a:srgbClr val="FDF3CA"/>
      </a:accent5>
      <a:accent6>
        <a:srgbClr val="2DB92D"/>
      </a:accent6>
      <a:hlink>
        <a:srgbClr val="3399FF"/>
      </a:hlink>
      <a:folHlink>
        <a:srgbClr val="FF99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Blackadder ITC" pitchFamily="82" charset="0"/>
          </a:defRPr>
        </a:defPPr>
      </a:lstStyle>
    </a:spDef>
    <a:ln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Blackadder ITC" pitchFamily="82" charset="0"/>
          </a:defRPr>
        </a:defPPr>
      </a:lstStyle>
    </a:lnDef>
  </a:objectDefaults>
  <a:extraClrSchemeLst>
    <a:extraClrScheme>
      <a:clrScheme name="Health_Plan_Exec_Forum 2006 1">
        <a:dk1>
          <a:srgbClr val="000000"/>
        </a:dk1>
        <a:lt1>
          <a:srgbClr val="FFFFFF"/>
        </a:lt1>
        <a:dk2>
          <a:srgbClr val="006600"/>
        </a:dk2>
        <a:lt2>
          <a:srgbClr val="FFCC29"/>
        </a:lt2>
        <a:accent1>
          <a:srgbClr val="FCEB98"/>
        </a:accent1>
        <a:accent2>
          <a:srgbClr val="33CC33"/>
        </a:accent2>
        <a:accent3>
          <a:srgbClr val="AAB8AA"/>
        </a:accent3>
        <a:accent4>
          <a:srgbClr val="DADADA"/>
        </a:accent4>
        <a:accent5>
          <a:srgbClr val="FDF3CA"/>
        </a:accent5>
        <a:accent6>
          <a:srgbClr val="2DB92D"/>
        </a:accent6>
        <a:hlink>
          <a:srgbClr val="3399FF"/>
        </a:hlink>
        <a:folHlink>
          <a:srgbClr val="FF993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E0E26B-65BB-4231-99E7-6620982693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(Scripty gold border design)</Template>
  <TotalTime>2405</TotalTime>
  <Words>529</Words>
  <Application>Microsoft Office PowerPoint</Application>
  <PresentationFormat>On-screen Show (4:3)</PresentationFormat>
  <Paragraphs>65</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Berkeley Old ITC</vt:lpstr>
      <vt:lpstr>Calibri</vt:lpstr>
      <vt:lpstr>Times New Roman</vt:lpstr>
      <vt:lpstr>Wingdings</vt:lpstr>
      <vt:lpstr>Health_Plan_Exec_Forum 2006</vt:lpstr>
      <vt:lpstr>TC Roberson High School    Building a Strong Professional Learning Community:  Strengthening our Foundation  </vt:lpstr>
      <vt:lpstr>   1.  By the end of this session, Participants will be able to report:   (a.) Why (critical importance) TCRHS must shift to a collaborative structure/culture  (b.) The four guiding questions of an effective PLC and the school &amp; team-behaviors that answer these questions   2.  Participants will be able to identify where their team exists on the PLC Continuum and develop a team-goal for advancement on the continuum in the 2014-2015 school-year.    </vt:lpstr>
      <vt:lpstr>PowerPoint Presentation</vt:lpstr>
      <vt:lpstr>Effective PLCs Provide Struggling Learners with:</vt:lpstr>
      <vt:lpstr>PLC Defined:</vt:lpstr>
      <vt:lpstr>PowerPoint Presentation</vt:lpstr>
      <vt:lpstr>PowerPoint Presentation</vt:lpstr>
      <vt:lpstr> 1.  What do we want students to know/learn? </vt:lpstr>
      <vt:lpstr>2.  How do we know if students have learned it (or not learned it)? </vt:lpstr>
      <vt:lpstr>3.  How do we respond when students  do not learn it?   </vt:lpstr>
      <vt:lpstr> 4.  How do we respond when students  do learn it?     </vt:lpstr>
      <vt:lpstr>PowerPoint Presentation</vt:lpstr>
      <vt:lpstr>PowerPoint Presentation</vt:lpstr>
      <vt:lpstr>PowerPoint Presentation</vt:lpstr>
      <vt:lpstr>What do teachers think of PLCs?</vt:lpstr>
      <vt:lpstr>Singletons</vt:lpstr>
      <vt:lpstr>Singletons Continued…</vt:lpstr>
      <vt:lpstr>Resources to continue developing your team’s capacity…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Roberson High School    Building a Strong Professional Learning Community:  One Brick at a Time…</dc:title>
  <dc:creator>Jess Weiler</dc:creator>
  <cp:keywords/>
  <cp:lastModifiedBy>Laura Mayer</cp:lastModifiedBy>
  <cp:revision>128</cp:revision>
  <dcterms:created xsi:type="dcterms:W3CDTF">2014-10-14T15:20:19Z</dcterms:created>
  <dcterms:modified xsi:type="dcterms:W3CDTF">2014-10-27T15:11:24Z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TC102867739990</vt:lpwstr>
  </property>
</Properties>
</file>